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3" r:id="rId4"/>
    <p:sldMasterId id="2147483712" r:id="rId5"/>
    <p:sldMasterId id="2147483734" r:id="rId6"/>
  </p:sldMasterIdLst>
  <p:notesMasterIdLst>
    <p:notesMasterId r:id="rId24"/>
  </p:notesMasterIdLst>
  <p:handoutMasterIdLst>
    <p:handoutMasterId r:id="rId25"/>
  </p:handoutMasterIdLst>
  <p:sldIdLst>
    <p:sldId id="256" r:id="rId7"/>
    <p:sldId id="1121" r:id="rId8"/>
    <p:sldId id="1111" r:id="rId9"/>
    <p:sldId id="1122" r:id="rId10"/>
    <p:sldId id="1123" r:id="rId11"/>
    <p:sldId id="1114" r:id="rId12"/>
    <p:sldId id="1134" r:id="rId13"/>
    <p:sldId id="1113" r:id="rId14"/>
    <p:sldId id="1127" r:id="rId15"/>
    <p:sldId id="1128" r:id="rId16"/>
    <p:sldId id="1129" r:id="rId17"/>
    <p:sldId id="1115" r:id="rId18"/>
    <p:sldId id="1133" r:id="rId19"/>
    <p:sldId id="1116" r:id="rId20"/>
    <p:sldId id="1130" r:id="rId21"/>
    <p:sldId id="1119" r:id="rId22"/>
    <p:sldId id="112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1963EB5-F789-4286-9CC3-8175D24CF0C8}">
          <p14:sldIdLst/>
        </p14:section>
        <p14:section name="Untitled Section" id="{24FCD376-3043-4864-B4A9-99F7373DA0FC}">
          <p14:sldIdLst>
            <p14:sldId id="256"/>
            <p14:sldId id="1121"/>
            <p14:sldId id="1111"/>
            <p14:sldId id="1122"/>
            <p14:sldId id="1123"/>
            <p14:sldId id="1114"/>
            <p14:sldId id="1134"/>
            <p14:sldId id="1113"/>
            <p14:sldId id="1127"/>
            <p14:sldId id="1128"/>
            <p14:sldId id="1129"/>
            <p14:sldId id="1115"/>
            <p14:sldId id="1133"/>
            <p14:sldId id="1116"/>
            <p14:sldId id="1130"/>
            <p14:sldId id="1119"/>
            <p14:sldId id="11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57">
          <p15:clr>
            <a:srgbClr val="A4A3A4"/>
          </p15:clr>
        </p15:guide>
        <p15:guide id="3" pos="192">
          <p15:clr>
            <a:srgbClr val="A4A3A4"/>
          </p15:clr>
        </p15:guide>
        <p15:guide id="4" pos="2880">
          <p15:clr>
            <a:srgbClr val="A4A3A4"/>
          </p15:clr>
        </p15:guide>
        <p15:guide id="5" pos="4320">
          <p15:clr>
            <a:srgbClr val="A4A3A4"/>
          </p15:clr>
        </p15:guide>
        <p15:guide id="6" pos="5603">
          <p15:clr>
            <a:srgbClr val="A4A3A4"/>
          </p15:clr>
        </p15:guide>
        <p15:guide id="7" pos="5108">
          <p15:clr>
            <a:srgbClr val="A4A3A4"/>
          </p15:clr>
        </p15:guide>
        <p15:guide id="8" orient="horz" pos="3914">
          <p15:clr>
            <a:srgbClr val="A4A3A4"/>
          </p15:clr>
        </p15:guide>
        <p15:guide id="9" orient="horz" pos="976">
          <p15:clr>
            <a:srgbClr val="A4A3A4"/>
          </p15:clr>
        </p15:guide>
        <p15:guide id="10" orient="horz" pos="3568">
          <p15:clr>
            <a:srgbClr val="A4A3A4"/>
          </p15:clr>
        </p15:guide>
        <p15:guide id="11" pos="44">
          <p15:clr>
            <a:srgbClr val="A4A3A4"/>
          </p15:clr>
        </p15:guide>
        <p15:guide id="12" pos="2008">
          <p15:clr>
            <a:srgbClr val="A4A3A4"/>
          </p15:clr>
        </p15:guide>
        <p15:guide id="13" pos="5250">
          <p15:clr>
            <a:srgbClr val="A4A3A4"/>
          </p15:clr>
        </p15:guide>
        <p15:guide id="14" pos="5434">
          <p15:clr>
            <a:srgbClr val="A4A3A4"/>
          </p15:clr>
        </p15:guide>
        <p15:guide id="15" orient="horz" pos="1830">
          <p15:clr>
            <a:srgbClr val="A4A3A4"/>
          </p15:clr>
        </p15:guide>
        <p15:guide id="16" orient="horz" pos="3896">
          <p15:clr>
            <a:srgbClr val="A4A3A4"/>
          </p15:clr>
        </p15:guide>
        <p15:guide id="17" orient="horz" pos="438">
          <p15:clr>
            <a:srgbClr val="A4A3A4"/>
          </p15:clr>
        </p15:guide>
        <p15:guide id="18" pos="2865">
          <p15:clr>
            <a:srgbClr val="A4A3A4"/>
          </p15:clr>
        </p15:guide>
        <p15:guide id="19" pos="2081">
          <p15:clr>
            <a:srgbClr val="A4A3A4"/>
          </p15:clr>
        </p15:guide>
        <p15:guide id="20" pos="920">
          <p15:clr>
            <a:srgbClr val="A4A3A4"/>
          </p15:clr>
        </p15:guide>
        <p15:guide id="21" orient="horz" pos="2560">
          <p15:clr>
            <a:srgbClr val="A4A3A4"/>
          </p15:clr>
        </p15:guide>
        <p15:guide id="22" orient="horz" pos="3107">
          <p15:clr>
            <a:srgbClr val="A4A3A4"/>
          </p15:clr>
        </p15:guide>
        <p15:guide id="23" orient="horz" pos="2974">
          <p15:clr>
            <a:srgbClr val="A4A3A4"/>
          </p15:clr>
        </p15:guide>
        <p15:guide id="24" pos="2828">
          <p15:clr>
            <a:srgbClr val="A4A3A4"/>
          </p15:clr>
        </p15:guide>
        <p15:guide id="25" pos="5103">
          <p15:clr>
            <a:srgbClr val="A4A3A4"/>
          </p15:clr>
        </p15:guide>
        <p15:guide id="26" pos="3067">
          <p15:clr>
            <a:srgbClr val="A4A3A4"/>
          </p15:clr>
        </p15:guide>
        <p15:guide id="27" pos="579">
          <p15:clr>
            <a:srgbClr val="A4A3A4"/>
          </p15:clr>
        </p15:guide>
        <p15:guide id="28" orient="horz" pos="666">
          <p15:clr>
            <a:srgbClr val="A4A3A4"/>
          </p15:clr>
        </p15:guide>
        <p15:guide id="29" orient="horz" pos="816">
          <p15:clr>
            <a:srgbClr val="A4A3A4"/>
          </p15:clr>
        </p15:guide>
        <p15:guide id="30" orient="horz" pos="526">
          <p15:clr>
            <a:srgbClr val="A4A3A4"/>
          </p15:clr>
        </p15:guide>
        <p15:guide id="31" pos="2003">
          <p15:clr>
            <a:srgbClr val="A4A3A4"/>
          </p15:clr>
        </p15:guide>
        <p15:guide id="32" pos="5309">
          <p15:clr>
            <a:srgbClr val="A4A3A4"/>
          </p15:clr>
        </p15:guide>
        <p15:guide id="33" pos="3724">
          <p15:clr>
            <a:srgbClr val="A4A3A4"/>
          </p15:clr>
        </p15:guide>
        <p15:guide id="34" orient="horz" pos="2850">
          <p15:clr>
            <a:srgbClr val="A4A3A4"/>
          </p15:clr>
        </p15:guide>
        <p15:guide id="35" pos="179">
          <p15:clr>
            <a:srgbClr val="A4A3A4"/>
          </p15:clr>
        </p15:guide>
        <p15:guide id="36" pos="2792">
          <p15:clr>
            <a:srgbClr val="A4A3A4"/>
          </p15:clr>
        </p15:guide>
        <p15:guide id="37" orient="horz" pos="406">
          <p15:clr>
            <a:srgbClr val="A4A3A4"/>
          </p15:clr>
        </p15:guide>
        <p15:guide id="38" orient="horz" pos="668">
          <p15:clr>
            <a:srgbClr val="A4A3A4"/>
          </p15:clr>
        </p15:guide>
        <p15:guide id="39" orient="horz" pos="3918">
          <p15:clr>
            <a:srgbClr val="A4A3A4"/>
          </p15:clr>
        </p15:guide>
        <p15:guide id="40" orient="horz" pos="3147">
          <p15:clr>
            <a:srgbClr val="A4A3A4"/>
          </p15:clr>
        </p15:guide>
        <p15:guide id="41" orient="horz" pos="3171">
          <p15:clr>
            <a:srgbClr val="A4A3A4"/>
          </p15:clr>
        </p15:guide>
        <p15:guide id="42" orient="horz" pos="1200">
          <p15:clr>
            <a:srgbClr val="A4A3A4"/>
          </p15:clr>
        </p15:guide>
        <p15:guide id="43" pos="3805">
          <p15:clr>
            <a:srgbClr val="A4A3A4"/>
          </p15:clr>
        </p15:guide>
        <p15:guide id="44" pos="5498">
          <p15:clr>
            <a:srgbClr val="A4A3A4"/>
          </p15:clr>
        </p15:guide>
        <p15:guide id="45" pos="230">
          <p15:clr>
            <a:srgbClr val="A4A3A4"/>
          </p15:clr>
        </p15:guide>
        <p15:guide id="46" pos="1743">
          <p15:clr>
            <a:srgbClr val="A4A3A4"/>
          </p15:clr>
        </p15:guide>
        <p15:guide id="47" pos="2409">
          <p15:clr>
            <a:srgbClr val="A4A3A4"/>
          </p15:clr>
        </p15:guide>
        <p15:guide id="48" pos="7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ff Meyerson" initials="GHM" lastIdx="13" clrIdx="0"/>
  <p:cmAuthor id="7" name="Chris Ehrlich" initials="CE" lastIdx="52" clrIdx="7">
    <p:extLst/>
  </p:cmAuthor>
  <p:cmAuthor id="1" name="Jay Mohr" initials="JSM" lastIdx="2" clrIdx="1"/>
  <p:cmAuthor id="8" name="Greg Certo" initials="GC" lastIdx="2" clrIdx="8">
    <p:extLst/>
  </p:cmAuthor>
  <p:cmAuthor id="2" name="John Kollins" initials="JAK" lastIdx="5" clrIdx="2"/>
  <p:cmAuthor id="9" name="David Tannin" initials="DT" lastIdx="8" clrIdx="9">
    <p:extLst/>
  </p:cmAuthor>
  <p:cmAuthor id="3" name="Jay Mohr" initials="JM" lastIdx="45" clrIdx="3"/>
  <p:cmAuthor id="4" name="David" initials="D" lastIdx="3" clrIdx="4"/>
  <p:cmAuthor id="5" name="Geoffrey Meyerson" initials="GM" lastIdx="21" clrIdx="5">
    <p:extLst/>
  </p:cmAuthor>
  <p:cmAuthor id="6" name="Ross Leimberg" initials="RL" lastIdx="9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A3E1E0"/>
    <a:srgbClr val="69A3A4"/>
    <a:srgbClr val="97C11C"/>
    <a:srgbClr val="65932A"/>
    <a:srgbClr val="ABDA21"/>
    <a:srgbClr val="194D4D"/>
    <a:srgbClr val="F3F8E9"/>
    <a:srgbClr val="FDF1D5"/>
    <a:srgbClr val="FE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8" autoAdjust="0"/>
    <p:restoredTop sz="96710" autoAdjust="0"/>
  </p:normalViewPr>
  <p:slideViewPr>
    <p:cSldViewPr snapToGrid="0">
      <p:cViewPr varScale="1">
        <p:scale>
          <a:sx n="71" d="100"/>
          <a:sy n="71" d="100"/>
        </p:scale>
        <p:origin x="1061" y="43"/>
      </p:cViewPr>
      <p:guideLst>
        <p:guide orient="horz"/>
        <p:guide orient="horz" pos="757"/>
        <p:guide pos="192"/>
        <p:guide pos="2880"/>
        <p:guide pos="4320"/>
        <p:guide pos="5603"/>
        <p:guide pos="5108"/>
        <p:guide orient="horz" pos="3914"/>
        <p:guide orient="horz" pos="976"/>
        <p:guide orient="horz" pos="3568"/>
        <p:guide pos="44"/>
        <p:guide pos="2008"/>
        <p:guide pos="5250"/>
        <p:guide pos="5434"/>
        <p:guide orient="horz" pos="1830"/>
        <p:guide orient="horz" pos="3896"/>
        <p:guide orient="horz" pos="438"/>
        <p:guide pos="2865"/>
        <p:guide pos="2081"/>
        <p:guide pos="920"/>
        <p:guide orient="horz" pos="2560"/>
        <p:guide orient="horz" pos="3107"/>
        <p:guide orient="horz" pos="2974"/>
        <p:guide pos="2828"/>
        <p:guide pos="5103"/>
        <p:guide pos="3067"/>
        <p:guide pos="579"/>
        <p:guide orient="horz" pos="666"/>
        <p:guide orient="horz" pos="816"/>
        <p:guide orient="horz" pos="526"/>
        <p:guide pos="2003"/>
        <p:guide pos="5309"/>
        <p:guide pos="3724"/>
        <p:guide orient="horz" pos="2850"/>
        <p:guide pos="179"/>
        <p:guide pos="2792"/>
        <p:guide orient="horz" pos="406"/>
        <p:guide orient="horz" pos="668"/>
        <p:guide orient="horz" pos="3918"/>
        <p:guide orient="horz" pos="3147"/>
        <p:guide orient="horz" pos="3171"/>
        <p:guide orient="horz" pos="1200"/>
        <p:guide pos="3805"/>
        <p:guide pos="5498"/>
        <p:guide pos="230"/>
        <p:guide pos="1743"/>
        <p:guide pos="2409"/>
        <p:guide pos="758"/>
      </p:guideLst>
    </p:cSldViewPr>
  </p:slideViewPr>
  <p:outlineViewPr>
    <p:cViewPr>
      <p:scale>
        <a:sx n="33" d="100"/>
        <a:sy n="33" d="100"/>
      </p:scale>
      <p:origin x="0" y="-10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p1sishl\sandhill\Life%20Sciences\Jon%20Norris\2015%20Annual%20Healthcare%20Report\Source%20Documents\MASTER_DataSource_2015Healthcare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p1sishl\sandhill\Life%20Sciences\Jon%20Norris\2015%20Annual%20Healthcare%20Report\Source%20Documents\MASTER_DataSource_2015HealthcareRepo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p1sishl\sandhill\Life%20Sciences\Jon%20Norris\2015%20Annual%20Healthcare%20Report\Source%20Documents\MASTER_DataSource_2015HealthcareRepor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5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7878169979959099"/>
          <c:y val="1.875001600901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18042497464"/>
          <c:y val="0.14298222973861199"/>
          <c:w val="0.70677148845550797"/>
          <c:h val="0.791568275781367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59</c:v>
                </c:pt>
                <c:pt idx="2">
                  <c:v>81</c:v>
                </c:pt>
                <c:pt idx="3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11-4792-B9DB-273ECFED0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7490040"/>
        <c:axId val="157490824"/>
      </c:barChart>
      <c:catAx>
        <c:axId val="15749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90824"/>
        <c:crosses val="autoZero"/>
        <c:auto val="1"/>
        <c:lblAlgn val="ctr"/>
        <c:lblOffset val="100"/>
        <c:noMultiLvlLbl val="0"/>
      </c:catAx>
      <c:valAx>
        <c:axId val="15749082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rgbClr val="FFFFF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9004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75904829008999E-2"/>
          <c:y val="1.8918029179730001E-2"/>
          <c:w val="0.922503111539558"/>
          <c:h val="0.94594848805791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Sheet1!$A$2:$A$65</c:f>
              <c:strCache>
                <c:ptCount val="64"/>
                <c:pt idx="0">
                  <c:v>DNAI</c:v>
                </c:pt>
                <c:pt idx="1">
                  <c:v>ZSAN</c:v>
                </c:pt>
                <c:pt idx="2">
                  <c:v>CBYL</c:v>
                </c:pt>
                <c:pt idx="3">
                  <c:v>CHMA</c:v>
                </c:pt>
                <c:pt idx="4">
                  <c:v>VKTX</c:v>
                </c:pt>
                <c:pt idx="5">
                  <c:v>KURA</c:v>
                </c:pt>
                <c:pt idx="6">
                  <c:v>NK</c:v>
                </c:pt>
                <c:pt idx="7">
                  <c:v>BLPH</c:v>
                </c:pt>
                <c:pt idx="8">
                  <c:v>HTGM</c:v>
                </c:pt>
                <c:pt idx="9">
                  <c:v>CHEK</c:v>
                </c:pt>
                <c:pt idx="10">
                  <c:v>LIFE</c:v>
                </c:pt>
                <c:pt idx="11">
                  <c:v>RGNX</c:v>
                </c:pt>
                <c:pt idx="12">
                  <c:v>JAGX</c:v>
                </c:pt>
                <c:pt idx="13">
                  <c:v>NVLS</c:v>
                </c:pt>
                <c:pt idx="14">
                  <c:v>CATB</c:v>
                </c:pt>
                <c:pt idx="15">
                  <c:v>OPGN</c:v>
                </c:pt>
                <c:pt idx="16">
                  <c:v>RTTR</c:v>
                </c:pt>
                <c:pt idx="17">
                  <c:v>GI</c:v>
                </c:pt>
                <c:pt idx="18">
                  <c:v>CERC</c:v>
                </c:pt>
                <c:pt idx="19">
                  <c:v>KMPH</c:v>
                </c:pt>
                <c:pt idx="20">
                  <c:v>STDY</c:v>
                </c:pt>
                <c:pt idx="21">
                  <c:v>ADRO</c:v>
                </c:pt>
                <c:pt idx="22">
                  <c:v>ZYNE</c:v>
                </c:pt>
                <c:pt idx="23">
                  <c:v>SBBP</c:v>
                </c:pt>
                <c:pt idx="24">
                  <c:v>NVTA</c:v>
                </c:pt>
                <c:pt idx="25">
                  <c:v>TCON</c:v>
                </c:pt>
                <c:pt idx="26">
                  <c:v>ADAP</c:v>
                </c:pt>
                <c:pt idx="27">
                  <c:v>CFMS</c:v>
                </c:pt>
                <c:pt idx="28">
                  <c:v>LENS</c:v>
                </c:pt>
                <c:pt idx="29">
                  <c:v>DMTX</c:v>
                </c:pt>
                <c:pt idx="30">
                  <c:v>GBT</c:v>
                </c:pt>
                <c:pt idx="31">
                  <c:v>NVET</c:v>
                </c:pt>
                <c:pt idx="32">
                  <c:v>NEOS</c:v>
                </c:pt>
                <c:pt idx="33">
                  <c:v>NBRV</c:v>
                </c:pt>
                <c:pt idx="34">
                  <c:v>NVCR</c:v>
                </c:pt>
                <c:pt idx="35">
                  <c:v>FLKS</c:v>
                </c:pt>
                <c:pt idx="36">
                  <c:v>ASND</c:v>
                </c:pt>
                <c:pt idx="37">
                  <c:v>MIRN</c:v>
                </c:pt>
                <c:pt idx="38">
                  <c:v>VTVT</c:v>
                </c:pt>
                <c:pt idx="39">
                  <c:v>AIMT</c:v>
                </c:pt>
                <c:pt idx="40">
                  <c:v>BPMC</c:v>
                </c:pt>
                <c:pt idx="41">
                  <c:v>CTMX</c:v>
                </c:pt>
                <c:pt idx="42">
                  <c:v>CDTX</c:v>
                </c:pt>
                <c:pt idx="43">
                  <c:v>IVTY</c:v>
                </c:pt>
                <c:pt idx="44">
                  <c:v>AXON</c:v>
                </c:pt>
                <c:pt idx="45">
                  <c:v>NTRA</c:v>
                </c:pt>
                <c:pt idx="46">
                  <c:v>LNTH</c:v>
                </c:pt>
                <c:pt idx="47">
                  <c:v>VYGR</c:v>
                </c:pt>
                <c:pt idx="48">
                  <c:v>AXSM</c:v>
                </c:pt>
                <c:pt idx="49">
                  <c:v>AVGR</c:v>
                </c:pt>
                <c:pt idx="50">
                  <c:v>EDGE</c:v>
                </c:pt>
                <c:pt idx="51">
                  <c:v>ENTL</c:v>
                </c:pt>
                <c:pt idx="52">
                  <c:v>GKOS</c:v>
                </c:pt>
                <c:pt idx="53">
                  <c:v>XBIT</c:v>
                </c:pt>
                <c:pt idx="54">
                  <c:v>COLL</c:v>
                </c:pt>
                <c:pt idx="55">
                  <c:v>MCRB</c:v>
                </c:pt>
                <c:pt idx="56">
                  <c:v>CLCD</c:v>
                </c:pt>
                <c:pt idx="57">
                  <c:v>ONCE</c:v>
                </c:pt>
                <c:pt idx="58">
                  <c:v>MYOK</c:v>
                </c:pt>
                <c:pt idx="59">
                  <c:v>ITEK</c:v>
                </c:pt>
                <c:pt idx="60">
                  <c:v>WVE</c:v>
                </c:pt>
                <c:pt idx="61">
                  <c:v>PEN</c:v>
                </c:pt>
                <c:pt idx="62">
                  <c:v>AAAP</c:v>
                </c:pt>
                <c:pt idx="63">
                  <c:v>ACRS</c:v>
                </c:pt>
              </c:strCache>
            </c:strRef>
          </c:cat>
          <c:val>
            <c:numRef>
              <c:f>Sheet1!$B$2:$B$65</c:f>
              <c:numCache>
                <c:formatCode>0%</c:formatCode>
                <c:ptCount val="64"/>
                <c:pt idx="0">
                  <c:v>-0.92991631799163188</c:v>
                </c:pt>
                <c:pt idx="1">
                  <c:v>-0.90131578947368429</c:v>
                </c:pt>
                <c:pt idx="2">
                  <c:v>-0.89538461538461545</c:v>
                </c:pt>
                <c:pt idx="3">
                  <c:v>-0.85609756097560974</c:v>
                </c:pt>
                <c:pt idx="4">
                  <c:v>-0.84250000000000003</c:v>
                </c:pt>
                <c:pt idx="5">
                  <c:v>-0.82000000000000006</c:v>
                </c:pt>
                <c:pt idx="6">
                  <c:v>-0.81972972972972968</c:v>
                </c:pt>
                <c:pt idx="7">
                  <c:v>-0.81899999999999995</c:v>
                </c:pt>
                <c:pt idx="8">
                  <c:v>-0.80428571428571427</c:v>
                </c:pt>
                <c:pt idx="9">
                  <c:v>-0.78536585365853651</c:v>
                </c:pt>
                <c:pt idx="10">
                  <c:v>-0.78490566037735854</c:v>
                </c:pt>
                <c:pt idx="11">
                  <c:v>-0.73562458691341703</c:v>
                </c:pt>
                <c:pt idx="12">
                  <c:v>-0.72714285714285709</c:v>
                </c:pt>
                <c:pt idx="13">
                  <c:v>-0.71212121212121215</c:v>
                </c:pt>
                <c:pt idx="14">
                  <c:v>-0.70957613814756659</c:v>
                </c:pt>
                <c:pt idx="15">
                  <c:v>-0.70588235294117652</c:v>
                </c:pt>
                <c:pt idx="16">
                  <c:v>-0.69399999999999995</c:v>
                </c:pt>
                <c:pt idx="17">
                  <c:v>-0.66137931034482755</c:v>
                </c:pt>
                <c:pt idx="18">
                  <c:v>-0.66</c:v>
                </c:pt>
                <c:pt idx="19">
                  <c:v>-0.64340425531914891</c:v>
                </c:pt>
                <c:pt idx="20">
                  <c:v>-0.63176470588235301</c:v>
                </c:pt>
                <c:pt idx="21">
                  <c:v>-0.62375000000000003</c:v>
                </c:pt>
                <c:pt idx="22">
                  <c:v>-0.61222222222222222</c:v>
                </c:pt>
                <c:pt idx="23">
                  <c:v>-0.60199999999999998</c:v>
                </c:pt>
                <c:pt idx="24">
                  <c:v>-0.57314285714285718</c:v>
                </c:pt>
                <c:pt idx="25">
                  <c:v>-0.55999999999999994</c:v>
                </c:pt>
                <c:pt idx="26">
                  <c:v>-0.52831168831168829</c:v>
                </c:pt>
                <c:pt idx="27">
                  <c:v>-0.52</c:v>
                </c:pt>
                <c:pt idx="28">
                  <c:v>-0.51135135135135135</c:v>
                </c:pt>
                <c:pt idx="29">
                  <c:v>-0.50714285714285712</c:v>
                </c:pt>
                <c:pt idx="30">
                  <c:v>-0.50707070707070712</c:v>
                </c:pt>
                <c:pt idx="31">
                  <c:v>-0.48026315789473678</c:v>
                </c:pt>
                <c:pt idx="32">
                  <c:v>-0.4763995609220637</c:v>
                </c:pt>
                <c:pt idx="33">
                  <c:v>-0.47194950911640954</c:v>
                </c:pt>
                <c:pt idx="34">
                  <c:v>-0.45727272727272728</c:v>
                </c:pt>
                <c:pt idx="35">
                  <c:v>-0.45315789473684209</c:v>
                </c:pt>
                <c:pt idx="36">
                  <c:v>-0.39348837209302329</c:v>
                </c:pt>
                <c:pt idx="37">
                  <c:v>-0.38714285714285712</c:v>
                </c:pt>
                <c:pt idx="38">
                  <c:v>-0.379</c:v>
                </c:pt>
                <c:pt idx="39">
                  <c:v>-0.37257142857142855</c:v>
                </c:pt>
                <c:pt idx="40">
                  <c:v>-0.36499999999999999</c:v>
                </c:pt>
                <c:pt idx="41">
                  <c:v>-0.36124999999999996</c:v>
                </c:pt>
                <c:pt idx="42">
                  <c:v>-0.35319677219118556</c:v>
                </c:pt>
                <c:pt idx="43">
                  <c:v>-0.34879032258064524</c:v>
                </c:pt>
                <c:pt idx="44">
                  <c:v>-0.34878165312947917</c:v>
                </c:pt>
                <c:pt idx="45">
                  <c:v>-0.32388888888888889</c:v>
                </c:pt>
                <c:pt idx="46">
                  <c:v>-0.32189542483660127</c:v>
                </c:pt>
                <c:pt idx="47">
                  <c:v>-0.24834437086092717</c:v>
                </c:pt>
                <c:pt idx="48">
                  <c:v>-0.14111111111111108</c:v>
                </c:pt>
                <c:pt idx="49">
                  <c:v>-0.10814814814814822</c:v>
                </c:pt>
                <c:pt idx="50">
                  <c:v>-2.9090909090909115E-2</c:v>
                </c:pt>
                <c:pt idx="51">
                  <c:v>-4.1536863966771462E-3</c:v>
                </c:pt>
                <c:pt idx="52">
                  <c:v>3.0917210580556462E-3</c:v>
                </c:pt>
                <c:pt idx="53">
                  <c:v>2.3478260869565181E-2</c:v>
                </c:pt>
                <c:pt idx="54">
                  <c:v>3.5833333333333307E-2</c:v>
                </c:pt>
                <c:pt idx="55">
                  <c:v>5.0526315789473732E-2</c:v>
                </c:pt>
                <c:pt idx="56">
                  <c:v>8.1176470588235239E-2</c:v>
                </c:pt>
                <c:pt idx="57">
                  <c:v>9.4787725935267034E-2</c:v>
                </c:pt>
                <c:pt idx="58">
                  <c:v>0.16425992779783397</c:v>
                </c:pt>
                <c:pt idx="59">
                  <c:v>0.24590163934426232</c:v>
                </c:pt>
                <c:pt idx="60">
                  <c:v>0.2658227848101265</c:v>
                </c:pt>
                <c:pt idx="61">
                  <c:v>0.3991983022871966</c:v>
                </c:pt>
                <c:pt idx="62">
                  <c:v>0.66702702702702699</c:v>
                </c:pt>
                <c:pt idx="63">
                  <c:v>0.69818181818181813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D-4811-BEBC-F7CCCED6C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5754376"/>
        <c:axId val="225758296"/>
      </c:barChart>
      <c:catAx>
        <c:axId val="2257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8296"/>
        <c:crosses val="autoZero"/>
        <c:auto val="1"/>
        <c:lblAlgn val="ctr"/>
        <c:lblOffset val="100"/>
        <c:noMultiLvlLbl val="0"/>
      </c:catAx>
      <c:valAx>
        <c:axId val="225758296"/>
        <c:scaling>
          <c:orientation val="minMax"/>
          <c:max val="1"/>
        </c:scaling>
        <c:delete val="0"/>
        <c:axPos val="l"/>
        <c:majorGridlines>
          <c:spPr>
            <a:ln w="190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4376"/>
        <c:crosses val="autoZero"/>
        <c:crossBetween val="between"/>
      </c:valAx>
      <c:spPr>
        <a:solidFill>
          <a:srgbClr val="D7EBEB"/>
        </a:solidFill>
        <a:ln>
          <a:solidFill>
            <a:srgbClr val="80808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67054066527004E-2"/>
          <c:y val="3.4060182371091E-2"/>
          <c:w val="0.922503111539558"/>
          <c:h val="0.94594848805791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41986805030580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B0-43B9-9FA4-6BCE339632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3390459991294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B0-43B9-9FA4-6BCE3396320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8563962489219E-16"/>
                  <c:y val="-3.14039126749593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B0-43B9-9FA4-6BCE339632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Healthcare</c:v>
                </c:pt>
                <c:pt idx="1">
                  <c:v>TMT</c:v>
                </c:pt>
                <c:pt idx="2">
                  <c:v>Financial</c:v>
                </c:pt>
                <c:pt idx="3">
                  <c:v>Energy</c:v>
                </c:pt>
                <c:pt idx="4">
                  <c:v>Industrials</c:v>
                </c:pt>
                <c:pt idx="5">
                  <c:v>Consumer</c:v>
                </c:pt>
                <c:pt idx="6">
                  <c:v>Education</c:v>
                </c:pt>
                <c:pt idx="7">
                  <c:v>Gaming &amp; Leisure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-0.14199999999999999</c:v>
                </c:pt>
                <c:pt idx="1">
                  <c:v>-2.1000000000000001E-2</c:v>
                </c:pt>
                <c:pt idx="2">
                  <c:v>-8.9999999999999993E-3</c:v>
                </c:pt>
                <c:pt idx="3">
                  <c:v>-9.2999999999999999E-2</c:v>
                </c:pt>
                <c:pt idx="4">
                  <c:v>-0.307</c:v>
                </c:pt>
                <c:pt idx="5">
                  <c:v>8.7999999999999995E-2</c:v>
                </c:pt>
                <c:pt idx="6">
                  <c:v>0</c:v>
                </c:pt>
                <c:pt idx="7">
                  <c:v>-3.2000000000000001E-2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D-4811-BEBC-F7CCCED6C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5755944"/>
        <c:axId val="225756336"/>
      </c:barChart>
      <c:catAx>
        <c:axId val="22575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6336"/>
        <c:crosses val="autoZero"/>
        <c:auto val="1"/>
        <c:lblAlgn val="ctr"/>
        <c:lblOffset val="10"/>
        <c:noMultiLvlLbl val="0"/>
      </c:catAx>
      <c:valAx>
        <c:axId val="225756336"/>
        <c:scaling>
          <c:orientation val="minMax"/>
          <c:max val="0.4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5944"/>
        <c:crosses val="autoZero"/>
        <c:crossBetween val="between"/>
        <c:majorUnit val="0.05"/>
      </c:valAx>
      <c:spPr>
        <a:solidFill>
          <a:srgbClr val="D7EBEB"/>
        </a:solidFill>
        <a:ln>
          <a:solidFill>
            <a:srgbClr val="80808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5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7878169979959099"/>
          <c:y val="1.875001600901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92607773655212"/>
          <c:y val="6.0844264397635871E-2"/>
          <c:w val="0.70677148845550797"/>
          <c:h val="0.698270253418658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 Raised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1H 2015</c:v>
                </c:pt>
                <c:pt idx="1">
                  <c:v>1H 2016</c:v>
                </c:pt>
              </c:strCache>
            </c:strRef>
          </c:cat>
          <c:val>
            <c:numRef>
              <c:f>Sheet1!$B$4:$B$5</c:f>
              <c:numCache>
                <c:formatCode>"$"#,##0.00_);[Red]\("$"#,##0.00\)</c:formatCode>
                <c:ptCount val="2"/>
                <c:pt idx="0" formatCode="&quot;$&quot;#,##0_);[Red]\(&quot;$&quot;#,##0\)">
                  <c:v>899</c:v>
                </c:pt>
                <c:pt idx="1">
                  <c:v>985.1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84-4A80-B6E8-84A235438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8825536"/>
        <c:axId val="1588251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Median Deal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9142011834319523E-2"/>
                  <c:y val="-5.3624642282467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84-4A80-B6E8-84A235438C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1H 2015</c:v>
                </c:pt>
                <c:pt idx="1">
                  <c:v>1H 2016</c:v>
                </c:pt>
              </c:strCache>
            </c:strRef>
          </c:cat>
          <c:val>
            <c:numRef>
              <c:f>Sheet1!$C$4:$C$5</c:f>
              <c:numCache>
                <c:formatCode>"$"#,##0_);[Red]\("$"#,##0\)</c:formatCode>
                <c:ptCount val="2"/>
                <c:pt idx="0">
                  <c:v>15</c:v>
                </c:pt>
                <c:pt idx="1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84-4A80-B6E8-84A235438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25928"/>
        <c:axId val="158822400"/>
      </c:lineChart>
      <c:catAx>
        <c:axId val="1588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5144"/>
        <c:crosses val="autoZero"/>
        <c:auto val="1"/>
        <c:lblAlgn val="ctr"/>
        <c:lblOffset val="100"/>
        <c:noMultiLvlLbl val="0"/>
      </c:catAx>
      <c:valAx>
        <c:axId val="15882514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rgbClr val="FFFFFF"/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5536"/>
        <c:crosses val="autoZero"/>
        <c:crossBetween val="between"/>
      </c:valAx>
      <c:valAx>
        <c:axId val="158822400"/>
        <c:scaling>
          <c:orientation val="minMax"/>
        </c:scaling>
        <c:delete val="0"/>
        <c:axPos val="r"/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5928"/>
        <c:crosses val="max"/>
        <c:crossBetween val="between"/>
      </c:valAx>
      <c:catAx>
        <c:axId val="158825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822400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64786908164"/>
          <c:y val="8.9505266387156099E-2"/>
          <c:w val="0.84704015131267896"/>
          <c:h val="0.73041660701503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Exhibit3!$A$20</c:f>
              <c:strCache>
                <c:ptCount val="1"/>
                <c:pt idx="0">
                  <c:v>Deals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E4-4B1B-8354-F6BBC52230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Exhibit3!$B$4:$E$4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Exhibit3!$B$20:$E$20</c:f>
              <c:numCache>
                <c:formatCode>General</c:formatCode>
                <c:ptCount val="4"/>
                <c:pt idx="0">
                  <c:v>46</c:v>
                </c:pt>
                <c:pt idx="1">
                  <c:v>45</c:v>
                </c:pt>
                <c:pt idx="2">
                  <c:v>45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E4-4B1B-8354-F6BBC52230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827496"/>
        <c:axId val="158829064"/>
      </c:barChart>
      <c:catAx>
        <c:axId val="15882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58829064"/>
        <c:crosses val="autoZero"/>
        <c:auto val="1"/>
        <c:lblAlgn val="ctr"/>
        <c:lblOffset val="100"/>
        <c:noMultiLvlLbl val="0"/>
      </c:catAx>
      <c:valAx>
        <c:axId val="158829064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rgbClr val="000000"/>
                    </a:solidFill>
                  </a:rPr>
                  <a:t>#</a:t>
                </a:r>
                <a:r>
                  <a:rPr lang="en-US" sz="1050" b="1" baseline="0" dirty="0">
                    <a:solidFill>
                      <a:srgbClr val="000000"/>
                    </a:solidFill>
                  </a:rPr>
                  <a:t> of Deals</a:t>
                </a:r>
                <a:endParaRPr lang="en-US" sz="105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35040398018133E-2"/>
              <c:y val="0.2253637386235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7496"/>
        <c:crosses val="autoZero"/>
        <c:crossBetween val="between"/>
        <c:majorUnit val="40"/>
      </c:valAx>
      <c:spPr>
        <a:solidFill>
          <a:srgbClr val="F2F2F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9133152349299"/>
          <c:y val="0.107211223118708"/>
          <c:w val="0.85435120161835698"/>
          <c:h val="0.5704628963338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Exhibit3!$A$12</c:f>
              <c:strCache>
                <c:ptCount val="1"/>
                <c:pt idx="0">
                  <c:v>Deals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72903916895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2B-4363-9ED1-17377599BC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9546779376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2B-4363-9ED1-17377599BCB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5.272903916895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2B-4363-9ED1-17377599BCB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27290391689570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2B-4363-9ED1-17377599BC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Exhibit3!$B$4:$E$4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Exhibit3!$B$12:$E$12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39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2B-4363-9ED1-17377599B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13984"/>
        <c:axId val="223313208"/>
      </c:barChart>
      <c:catAx>
        <c:axId val="1151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5">
            <a:solidFill>
              <a:schemeClr val="bg1">
                <a:lumMod val="50000"/>
              </a:schemeClr>
            </a:solidFill>
          </a:ln>
        </c:spPr>
        <c:crossAx val="223313208"/>
        <c:crosses val="autoZero"/>
        <c:auto val="1"/>
        <c:lblAlgn val="ctr"/>
        <c:lblOffset val="100"/>
        <c:noMultiLvlLbl val="0"/>
      </c:catAx>
      <c:valAx>
        <c:axId val="223313208"/>
        <c:scaling>
          <c:orientation val="minMax"/>
          <c:max val="120"/>
        </c:scaling>
        <c:delete val="0"/>
        <c:axPos val="l"/>
        <c:majorGridlines>
          <c:spPr>
            <a:ln w="19050" cmpd="sng">
              <a:solidFill>
                <a:srgbClr val="FFFFFF"/>
              </a:solidFill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rgbClr val="000000"/>
                    </a:solidFill>
                  </a:rPr>
                  <a:t>#</a:t>
                </a:r>
                <a:r>
                  <a:rPr lang="en-US" sz="1050" b="1" baseline="0" dirty="0">
                    <a:solidFill>
                      <a:srgbClr val="000000"/>
                    </a:solidFill>
                  </a:rPr>
                  <a:t> of Deals</a:t>
                </a:r>
                <a:endParaRPr lang="en-US" sz="1050" b="1" dirty="0">
                  <a:solidFill>
                    <a:srgbClr val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13984"/>
        <c:crosses val="autoZero"/>
        <c:crossBetween val="between"/>
        <c:majorUnit val="40"/>
      </c:valAx>
      <c:spPr>
        <a:solidFill>
          <a:srgbClr val="F2F2F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79984553744"/>
          <c:y val="0.13879081340999999"/>
          <c:w val="0.82928019404409403"/>
          <c:h val="0.76512323884461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Exhibit3!$A$5</c:f>
              <c:strCache>
                <c:ptCount val="1"/>
                <c:pt idx="0">
                  <c:v>Deals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413954021834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16-4B38-ADAB-3DCEB7DF9C4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694175738859602E-17"/>
                  <c:y val="3.413954021834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16-4B38-ADAB-3DCEB7DF9C4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41395402183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16-4B38-ADAB-3DCEB7DF9C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38835147771901E-16"/>
                  <c:y val="4.55193869577995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16-4B38-ADAB-3DCEB7DF9C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Exhibit3!$B$4:$E$4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Exhibit3!$B$5:$E$5</c:f>
              <c:numCache>
                <c:formatCode>General</c:formatCode>
                <c:ptCount val="4"/>
                <c:pt idx="0">
                  <c:v>76</c:v>
                </c:pt>
                <c:pt idx="1">
                  <c:v>59</c:v>
                </c:pt>
                <c:pt idx="2">
                  <c:v>81</c:v>
                </c:pt>
                <c:pt idx="3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16-4B38-ADAB-3DCEB7DF9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311640"/>
        <c:axId val="223310464"/>
      </c:barChart>
      <c:catAx>
        <c:axId val="223311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23310464"/>
        <c:crosses val="autoZero"/>
        <c:auto val="1"/>
        <c:lblAlgn val="ctr"/>
        <c:lblOffset val="100"/>
        <c:noMultiLvlLbl val="0"/>
      </c:catAx>
      <c:valAx>
        <c:axId val="223310464"/>
        <c:scaling>
          <c:orientation val="minMax"/>
        </c:scaling>
        <c:delete val="0"/>
        <c:axPos val="l"/>
        <c:majorGridlines>
          <c:spPr>
            <a:ln w="19050" cmpd="sng">
              <a:solidFill>
                <a:srgbClr val="FFFFFF"/>
              </a:solidFill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#</a:t>
                </a:r>
                <a:r>
                  <a:rPr lang="en-US" sz="1050" b="1" baseline="0" dirty="0">
                    <a:solidFill>
                      <a:schemeClr val="tx1"/>
                    </a:solidFill>
                  </a:rPr>
                  <a:t> of Deals</a:t>
                </a:r>
                <a:endParaRPr lang="en-US" sz="105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8174776752703199E-2"/>
              <c:y val="0.280516325364000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311640"/>
        <c:crosses val="autoZero"/>
        <c:crossBetween val="between"/>
        <c:majorUnit val="4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22460307216"/>
          <c:y val="4.1031863770651801E-2"/>
          <c:w val="0.78947334452045903"/>
          <c:h val="0.8246579454532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With Crossover Investors</c:v>
                </c:pt>
                <c:pt idx="1">
                  <c:v>Without Crossover Investors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275</c:v>
                </c:pt>
                <c:pt idx="1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8-48E0-A83F-CD3AD73F7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309680"/>
        <c:axId val="223312032"/>
      </c:barChart>
      <c:catAx>
        <c:axId val="2233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312032"/>
        <c:crosses val="autoZero"/>
        <c:auto val="1"/>
        <c:lblAlgn val="ctr"/>
        <c:lblOffset val="100"/>
        <c:noMultiLvlLbl val="0"/>
      </c:catAx>
      <c:valAx>
        <c:axId val="223312032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30968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57721654537299"/>
          <c:y val="3.03260190058788E-2"/>
          <c:w val="0.79873140014437705"/>
          <c:h val="0.8342533577756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With Crossover Investors</c:v>
                </c:pt>
                <c:pt idx="1">
                  <c:v>Without Crossover Investors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80-4645-B2BE-AD92CA324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310856"/>
        <c:axId val="157493960"/>
      </c:barChart>
      <c:catAx>
        <c:axId val="22331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93960"/>
        <c:crosses val="autoZero"/>
        <c:auto val="1"/>
        <c:lblAlgn val="ctr"/>
        <c:lblOffset val="100"/>
        <c:noMultiLvlLbl val="0"/>
      </c:catAx>
      <c:valAx>
        <c:axId val="15749396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.0\x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310856"/>
        <c:crosses val="autoZero"/>
        <c:crossBetween val="between"/>
      </c:valAx>
      <c:spPr>
        <a:solidFill>
          <a:srgbClr val="D7EBEB"/>
        </a:solidFill>
        <a:ln>
          <a:solidFill>
            <a:srgbClr val="80808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81728740962601"/>
          <c:y val="1.85958430237524E-2"/>
          <c:w val="0.79502085245479304"/>
          <c:h val="0.7904275335615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With Crossover Investors</c:v>
                </c:pt>
                <c:pt idx="1">
                  <c:v>Without Crossover Investors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</c:v>
                </c:pt>
                <c:pt idx="1">
                  <c:v>-0.1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C3-4D9D-84BE-60C933457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757512"/>
        <c:axId val="225755160"/>
      </c:barChart>
      <c:catAx>
        <c:axId val="225757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755160"/>
        <c:crosses val="autoZero"/>
        <c:auto val="1"/>
        <c:lblAlgn val="ctr"/>
        <c:lblOffset val="100"/>
        <c:noMultiLvlLbl val="0"/>
      </c:catAx>
      <c:valAx>
        <c:axId val="225755160"/>
        <c:scaling>
          <c:orientation val="minMax"/>
          <c:max val="1.4"/>
          <c:min val="-0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7512"/>
        <c:crosses val="autoZero"/>
        <c:crossBetween val="between"/>
      </c:valAx>
      <c:spPr>
        <a:solidFill>
          <a:srgbClr val="D7EBEB"/>
        </a:solidFill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accent5"/>
                </a:solidFill>
              </a:rPr>
              <a:t>Number of Therapeutic IPOs and Aggregate Total Raised By Quarter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15</c:v>
                </c:pt>
                <c:pt idx="6">
                  <c:v>14</c:v>
                </c:pt>
                <c:pt idx="7">
                  <c:v>6</c:v>
                </c:pt>
                <c:pt idx="8">
                  <c:v>28</c:v>
                </c:pt>
                <c:pt idx="9">
                  <c:v>15</c:v>
                </c:pt>
                <c:pt idx="10">
                  <c:v>21</c:v>
                </c:pt>
                <c:pt idx="11">
                  <c:v>12</c:v>
                </c:pt>
                <c:pt idx="12">
                  <c:v>10</c:v>
                </c:pt>
                <c:pt idx="13">
                  <c:v>21</c:v>
                </c:pt>
                <c:pt idx="14">
                  <c:v>14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45-4BAF-A317-75996EEBB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25759864"/>
        <c:axId val="2257535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45-4BAF-A317-75996EEBB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59864"/>
        <c:axId val="2257535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Amount Raised ($USD 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800985146166001E-2"/>
                  <c:y val="-4.5214442196950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037833686875999E-2"/>
                  <c:y val="-2.187502611447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5685394595461E-2"/>
                  <c:y val="-5.279280872150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568539459546201E-2"/>
                  <c:y val="-8.0917936545007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686999529562201E-2"/>
                  <c:y val="-2.6894613622279299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845-4BAF-A317-75996EEBB0E7}"/>
                </c:ext>
                <c:ext xmlns:c15="http://schemas.microsoft.com/office/drawing/2012/chart" uri="{CE6537A1-D6FC-4f65-9D91-7224C49458BB}">
                  <c15:layout>
                    <c:manualLayout>
                      <c:w val="3.6229166666666666E-2"/>
                      <c:h val="4.05782480314960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770340132075599E-2"/>
                  <c:y val="-3.0253650199261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770340132075502E-2"/>
                  <c:y val="-1.4960791997688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3257436371145E-2"/>
                  <c:y val="1.39643734746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45-4BAF-A317-75996EEBB0E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9572998687663998E-2"/>
                  <c:y val="-5.3125000000000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845-4BAF-A317-75996EEBB0E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2.5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0.7</c:v>
                </c:pt>
                <c:pt idx="8">
                  <c:v>1.8</c:v>
                </c:pt>
                <c:pt idx="9">
                  <c:v>1</c:v>
                </c:pt>
                <c:pt idx="10">
                  <c:v>2</c:v>
                </c:pt>
                <c:pt idx="11">
                  <c:v>1.3</c:v>
                </c:pt>
                <c:pt idx="12">
                  <c:v>0.8</c:v>
                </c:pt>
                <c:pt idx="13">
                  <c:v>2</c:v>
                </c:pt>
                <c:pt idx="14">
                  <c:v>1.4</c:v>
                </c:pt>
                <c:pt idx="15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845-4BAF-A317-75996EEBB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59472"/>
        <c:axId val="225757904"/>
      </c:lineChart>
      <c:catAx>
        <c:axId val="22575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3592"/>
        <c:crosses val="autoZero"/>
        <c:auto val="1"/>
        <c:lblAlgn val="ctr"/>
        <c:lblOffset val="100"/>
        <c:noMultiLvlLbl val="0"/>
      </c:catAx>
      <c:valAx>
        <c:axId val="22575359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9864"/>
        <c:crosses val="autoZero"/>
        <c:crossBetween val="between"/>
      </c:valAx>
      <c:valAx>
        <c:axId val="225757904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59472"/>
        <c:crosses val="max"/>
        <c:crossBetween val="between"/>
      </c:valAx>
      <c:catAx>
        <c:axId val="22575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757904"/>
        <c:crosses val="autoZero"/>
        <c:auto val="1"/>
        <c:lblAlgn val="ctr"/>
        <c:lblOffset val="100"/>
        <c:noMultiLvlLbl val="0"/>
      </c:catAx>
      <c:spPr>
        <a:solidFill>
          <a:srgbClr val="D7EBEB"/>
        </a:solidFill>
        <a:ln>
          <a:solidFill>
            <a:schemeClr val="bg2"/>
          </a:solidFill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fld id="{7DA5D081-4198-4686-BF6E-E22BA502E183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9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3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6" tIns="46207" rIns="92416" bIns="462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ea typeface="ＭＳ Ｐゴシック" pitchFamily="-76" charset="-128"/>
                <a:cs typeface="+mn-cs"/>
              </a:defRPr>
            </a:lvl1pPr>
          </a:lstStyle>
          <a:p>
            <a:pPr>
              <a:defRPr/>
            </a:pPr>
            <a:fld id="{94640BAF-B393-4D7E-91C3-D0D71B1A49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0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40BAF-B393-4D7E-91C3-D0D71B1A49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5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result,</a:t>
            </a:r>
            <a:r>
              <a:rPr lang="en-US" baseline="0" dirty="0"/>
              <a:t> a number of those firms that are moving forward have made a conscious, albeit subtle, effort to rebrand themselves in a way that distances them from the venture moniker.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7A67-FC47-4004-B35F-9EC7AA92D1F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50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those are the lucky ones.  Quite a few have, as recently as early</a:t>
            </a:r>
            <a:r>
              <a:rPr lang="en-US" baseline="0" dirty="0"/>
              <a:t> this month, either shut down their life sciences operations, merged in an attempt to survive or significantly reduced their commitments to the life sciences, in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7A67-FC47-4004-B35F-9EC7AA92D1F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0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40BAF-B393-4D7E-91C3-D0D71B1A494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ust_pwrptHOMEv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06113" y="1491592"/>
            <a:ext cx="5914480" cy="1624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0" y="1840769"/>
            <a:ext cx="3578879" cy="11929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267200" y="1279525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235075"/>
            <a:ext cx="7772400" cy="364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35075"/>
            <a:ext cx="8305800" cy="4876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411941"/>
            <a:ext cx="8312727" cy="4437529"/>
          </a:xfrm>
          <a:prstGeom prst="rect">
            <a:avLst/>
          </a:prstGeom>
        </p:spPr>
        <p:txBody>
          <a:bodyPr lIns="82041" tIns="41021" rIns="82041" bIns="41021"/>
          <a:lstStyle>
            <a:lvl1pPr marL="205146" indent="-205146">
              <a:spcBef>
                <a:spcPts val="538"/>
              </a:spcBef>
              <a:spcAft>
                <a:spcPts val="538"/>
              </a:spcAft>
              <a:buClr>
                <a:srgbClr val="002B4F"/>
              </a:buClr>
              <a:buSzPct val="100000"/>
              <a:buFont typeface="Wingdings" pitchFamily="2" charset="2"/>
              <a:buChar char=""/>
              <a:defRPr sz="1100">
                <a:latin typeface="Calibri"/>
                <a:cs typeface="Calibri"/>
              </a:defRPr>
            </a:lvl1pPr>
            <a:lvl2pPr marL="410291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2pPr>
            <a:lvl3pPr marL="615437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3pPr>
            <a:lvl4pPr marL="820583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4pPr>
            <a:lvl5pPr marL="1025728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2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ust_pwrptHOMEv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06113" y="1491592"/>
            <a:ext cx="5914480" cy="1624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0" y="1840769"/>
            <a:ext cx="3578879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809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2314575"/>
            <a:ext cx="9144000" cy="22276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2460788"/>
            <a:ext cx="9144000" cy="193518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24412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4543425"/>
            <a:ext cx="3476625" cy="231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9" y="839387"/>
            <a:ext cx="3578879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95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82000" y="662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>
              <a:defRPr/>
            </a:pPr>
            <a:fld id="{A196B8A5-2E19-46C3-9016-51179DFE0CD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77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8507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2314575"/>
            <a:ext cx="9144000" cy="22276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2460788"/>
            <a:ext cx="9144000" cy="193518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24412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4543425"/>
            <a:ext cx="34766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9" y="839387"/>
            <a:ext cx="3578879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471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19800"/>
            <a:ext cx="8458200" cy="609600"/>
          </a:xfrm>
        </p:spPr>
        <p:txBody>
          <a:bodyPr anchor="b" anchorCtr="0"/>
          <a:lstStyle>
            <a:lvl1pPr marL="0" indent="0">
              <a:buNone/>
              <a:defRPr lang="en-US" sz="900" dirty="0">
                <a:solidFill>
                  <a:schemeClr val="tx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 marL="228600" lvl="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5A00"/>
              </a:buClr>
              <a:buSzPct val="100000"/>
              <a:buFont typeface="Arial" charset="0"/>
              <a:buNone/>
            </a:pP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306504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891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1000"/>
            <a:ext cx="8544928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8971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1935162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2583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3071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72581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4102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267200" y="1279525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3497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235075"/>
            <a:ext cx="7772400" cy="364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70565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35075"/>
            <a:ext cx="8305800" cy="4876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81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82000" y="662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>
              <a:defRPr/>
            </a:pPr>
            <a:fld id="{A196B8A5-2E19-46C3-9016-51179DFE0CD6}" type="slidenum">
              <a:rPr lang="en-US" smtClean="0"/>
              <a:pPr>
                <a:defRPr/>
              </a:pPr>
              <a:t>‹#›</a:t>
            </a:fld>
            <a:endParaRPr lang="en-US" sz="1000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774" y="1666876"/>
            <a:ext cx="5162551" cy="4210050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019800"/>
            <a:ext cx="8458200" cy="609600"/>
          </a:xfrm>
        </p:spPr>
        <p:txBody>
          <a:bodyPr anchor="b" anchorCtr="0"/>
          <a:lstStyle>
            <a:lvl1pPr>
              <a:buNone/>
              <a:defRPr sz="11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8070754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381000"/>
            <a:ext cx="8633012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53" y="1219200"/>
            <a:ext cx="8712947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/>
            </a:lvl1pPr>
            <a:lvl2pPr marL="571500" indent="-228600">
              <a:defRPr/>
            </a:lvl2pPr>
            <a:lvl3pPr marL="914400" indent="-228600">
              <a:defRPr/>
            </a:lvl3pPr>
            <a:lvl4pPr marL="1257300" indent="-228600">
              <a:tabLst/>
              <a:defRPr/>
            </a:lvl4pPr>
            <a:lvl5pPr marL="1485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5638800"/>
            <a:ext cx="8153400" cy="584775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5"/>
              </a:buClr>
              <a:buSzPct val="105000"/>
              <a:buFont typeface="Arial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571500" indent="-228600">
              <a:defRPr/>
            </a:lvl2pPr>
            <a:lvl3pPr marL="914400" indent="-228600">
              <a:defRPr/>
            </a:lvl3pPr>
            <a:lvl4pPr marL="1257300" indent="-228600">
              <a:tabLst/>
              <a:defRPr/>
            </a:lvl4pPr>
            <a:lvl5pPr marL="1485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2line</a:t>
            </a:r>
          </a:p>
        </p:txBody>
      </p:sp>
    </p:spTree>
    <p:extLst>
      <p:ext uri="{BB962C8B-B14F-4D97-AF65-F5344CB8AC3E}">
        <p14:creationId xmlns:p14="http://schemas.microsoft.com/office/powerpoint/2010/main" val="40795309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905000"/>
            <a:ext cx="5943600" cy="3886200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spcBef>
                <a:spcPts val="1800"/>
              </a:spcBef>
              <a:buClrTx/>
              <a:defRPr sz="1500">
                <a:solidFill>
                  <a:schemeClr val="bg2"/>
                </a:solidFill>
              </a:defRPr>
            </a:lvl3pPr>
            <a:lvl4pPr>
              <a:spcBef>
                <a:spcPts val="1800"/>
              </a:spcBef>
              <a:defRPr sz="1350">
                <a:solidFill>
                  <a:schemeClr val="bg2"/>
                </a:solidFill>
              </a:defRPr>
            </a:lvl4pPr>
            <a:lvl5pPr>
              <a:spcBef>
                <a:spcPts val="1800"/>
              </a:spcBef>
              <a:defRPr sz="1350">
                <a:solidFill>
                  <a:schemeClr val="bg2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2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411941"/>
            <a:ext cx="8312727" cy="4437529"/>
          </a:xfrm>
          <a:prstGeom prst="rect">
            <a:avLst/>
          </a:prstGeom>
        </p:spPr>
        <p:txBody>
          <a:bodyPr lIns="82041" tIns="41021" rIns="82041" bIns="41021"/>
          <a:lstStyle>
            <a:lvl1pPr marL="205146" indent="-205146">
              <a:spcBef>
                <a:spcPts val="538"/>
              </a:spcBef>
              <a:spcAft>
                <a:spcPts val="538"/>
              </a:spcAft>
              <a:buClr>
                <a:srgbClr val="002B4F"/>
              </a:buClr>
              <a:buSzPct val="100000"/>
              <a:buFont typeface="Wingdings" pitchFamily="2" charset="2"/>
              <a:buChar char=""/>
              <a:defRPr sz="1100">
                <a:latin typeface="Calibri"/>
                <a:cs typeface="Calibri"/>
              </a:defRPr>
            </a:lvl1pPr>
            <a:lvl2pPr marL="410291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2pPr>
            <a:lvl3pPr marL="615437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3pPr>
            <a:lvl4pPr marL="820583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4pPr>
            <a:lvl5pPr marL="1025728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88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ust_pwrptHOMEv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06113" y="1491592"/>
            <a:ext cx="5914480" cy="1624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3" y="1749811"/>
            <a:ext cx="3578879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26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2314575"/>
            <a:ext cx="9144000" cy="22276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2460788"/>
            <a:ext cx="9144000" cy="193518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24412"/>
            <a:ext cx="6400800" cy="1752600"/>
          </a:xfrm>
        </p:spPr>
        <p:txBody>
          <a:bodyPr/>
          <a:lstStyle>
            <a:lvl1pPr marL="285750" indent="-285750" algn="l">
              <a:tabLst>
                <a:tab pos="285750" algn="l"/>
              </a:tabLst>
              <a:defRPr sz="1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4543425"/>
            <a:ext cx="34766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9" y="839387"/>
            <a:ext cx="3578879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448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82000" y="662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>
              <a:defRPr/>
            </a:pPr>
            <a:fld id="{A196B8A5-2E19-46C3-9016-51179DFE0CD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32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06393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19800"/>
            <a:ext cx="8458200" cy="609600"/>
          </a:xfrm>
        </p:spPr>
        <p:txBody>
          <a:bodyPr anchor="b" anchorCtr="0"/>
          <a:lstStyle>
            <a:lvl1pPr marL="0" indent="0">
              <a:buNone/>
              <a:defRPr lang="en-US" sz="900" dirty="0">
                <a:solidFill>
                  <a:schemeClr val="tx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 marL="228600" lvl="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5A00"/>
              </a:buClr>
              <a:buSzPct val="100000"/>
              <a:buFont typeface="Arial" charset="0"/>
              <a:buNone/>
            </a:pP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27482948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0839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1000"/>
            <a:ext cx="8544928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3790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1935162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22749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50396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1563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13481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267200" y="1279525"/>
            <a:ext cx="3810000" cy="3581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8874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235075"/>
            <a:ext cx="7772400" cy="364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601773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35075"/>
            <a:ext cx="8305800" cy="4876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1933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774" y="1666876"/>
            <a:ext cx="5162551" cy="4210050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019800"/>
            <a:ext cx="8458200" cy="609600"/>
          </a:xfrm>
        </p:spPr>
        <p:txBody>
          <a:bodyPr anchor="b" anchorCtr="0"/>
          <a:lstStyle>
            <a:lvl1pPr>
              <a:buNone/>
              <a:defRPr sz="11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42437321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381000"/>
            <a:ext cx="8633012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53" y="1219200"/>
            <a:ext cx="8712947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/>
            </a:lvl1pPr>
            <a:lvl2pPr marL="571500" indent="-228600">
              <a:defRPr/>
            </a:lvl2pPr>
            <a:lvl3pPr marL="914400" indent="-228600">
              <a:defRPr/>
            </a:lvl3pPr>
            <a:lvl4pPr marL="1257300" indent="-228600">
              <a:tabLst/>
              <a:defRPr/>
            </a:lvl4pPr>
            <a:lvl5pPr marL="1485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5638800"/>
            <a:ext cx="8153400" cy="584775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5"/>
              </a:buClr>
              <a:buSzPct val="105000"/>
              <a:buFont typeface="Arial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571500" indent="-228600">
              <a:defRPr/>
            </a:lvl2pPr>
            <a:lvl3pPr marL="914400" indent="-228600">
              <a:defRPr/>
            </a:lvl3pPr>
            <a:lvl4pPr marL="1257300" indent="-228600">
              <a:tabLst/>
              <a:defRPr/>
            </a:lvl4pPr>
            <a:lvl5pPr marL="1485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2line</a:t>
            </a:r>
          </a:p>
        </p:txBody>
      </p:sp>
    </p:spTree>
    <p:extLst>
      <p:ext uri="{BB962C8B-B14F-4D97-AF65-F5344CB8AC3E}">
        <p14:creationId xmlns:p14="http://schemas.microsoft.com/office/powerpoint/2010/main" val="13007654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60925"/>
          </a:xfrm>
        </p:spPr>
        <p:txBody>
          <a:bodyPr/>
          <a:lstStyle>
            <a:lvl1pPr marL="228600" indent="-228600">
              <a:spcBef>
                <a:spcPts val="800"/>
              </a:spcBef>
              <a:buClr>
                <a:schemeClr val="accent5"/>
              </a:buClr>
              <a:buSzPct val="10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571500" indent="-228600">
              <a:defRPr>
                <a:latin typeface="Calibri" pitchFamily="34" charset="0"/>
              </a:defRPr>
            </a:lvl2pPr>
            <a:lvl3pPr marL="914400" indent="-228600">
              <a:defRPr>
                <a:latin typeface="Calibri" pitchFamily="34" charset="0"/>
              </a:defRPr>
            </a:lvl3pPr>
            <a:lvl4pPr marL="1257300" indent="-228600">
              <a:tabLst/>
              <a:defRPr>
                <a:latin typeface="Calibri" pitchFamily="34" charset="0"/>
              </a:defRPr>
            </a:lvl4pPr>
            <a:lvl5pPr marL="1485900" indent="-228600"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19800"/>
            <a:ext cx="8458200" cy="609600"/>
          </a:xfrm>
        </p:spPr>
        <p:txBody>
          <a:bodyPr anchor="b" anchorCtr="0"/>
          <a:lstStyle>
            <a:lvl1pPr marL="0" indent="0">
              <a:buNone/>
              <a:defRPr lang="en-US" sz="900" dirty="0">
                <a:solidFill>
                  <a:schemeClr val="tx1"/>
                </a:solidFill>
                <a:latin typeface="Calibri" pitchFamily="34" charset="0"/>
                <a:ea typeface="Calibri"/>
                <a:cs typeface="+mn-cs"/>
              </a:defRPr>
            </a:lvl1pPr>
          </a:lstStyle>
          <a:p>
            <a:pPr marL="228600" lvl="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5A00"/>
              </a:buClr>
              <a:buSzPct val="100000"/>
              <a:buFont typeface="Arial" charset="0"/>
              <a:buNone/>
            </a:pPr>
            <a:r>
              <a:rPr lang="en-US" dirty="0"/>
              <a:t>source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411941"/>
            <a:ext cx="8312727" cy="4437529"/>
          </a:xfrm>
          <a:prstGeom prst="rect">
            <a:avLst/>
          </a:prstGeom>
        </p:spPr>
        <p:txBody>
          <a:bodyPr lIns="82041" tIns="41021" rIns="82041" bIns="41021"/>
          <a:lstStyle>
            <a:lvl1pPr marL="205146" indent="-205146">
              <a:spcBef>
                <a:spcPts val="538"/>
              </a:spcBef>
              <a:spcAft>
                <a:spcPts val="538"/>
              </a:spcAft>
              <a:buClr>
                <a:srgbClr val="002B4F"/>
              </a:buClr>
              <a:buSzPct val="100000"/>
              <a:buFont typeface="Wingdings" pitchFamily="2" charset="2"/>
              <a:buChar char=""/>
              <a:defRPr sz="1100">
                <a:latin typeface="Calibri"/>
                <a:cs typeface="Calibri"/>
              </a:defRPr>
            </a:lvl1pPr>
            <a:lvl2pPr marL="410291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2pPr>
            <a:lvl3pPr marL="615437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3pPr>
            <a:lvl4pPr marL="820583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4pPr>
            <a:lvl5pPr marL="1025728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SzPct val="80000"/>
              <a:buFont typeface="Wingdings" pitchFamily="2" charset="2"/>
              <a:buChar char="n"/>
              <a:defRPr sz="11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5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085170"/>
            <a:ext cx="8799513" cy="545203"/>
          </a:xfrm>
        </p:spPr>
        <p:txBody>
          <a:bodyPr anchor="b"/>
          <a:lstStyle>
            <a:lvl1pPr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639762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accent5"/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1"/>
            <a:ext cx="4040188" cy="4499101"/>
          </a:xfrm>
        </p:spPr>
        <p:txBody>
          <a:bodyPr/>
          <a:lstStyle>
            <a:lvl1pPr>
              <a:defRPr sz="2000">
                <a:latin typeface="Calibri"/>
              </a:defRPr>
            </a:lvl1pPr>
            <a:lvl2pPr marL="457200" indent="-233363">
              <a:defRPr sz="1800">
                <a:latin typeface="Calibri"/>
              </a:defRPr>
            </a:lvl2pPr>
            <a:lvl3pPr marL="681038" indent="-223838">
              <a:defRPr sz="1600">
                <a:latin typeface="Calibri"/>
              </a:defRPr>
            </a:lvl3pPr>
            <a:lvl4pPr marL="917575" indent="-236538">
              <a:defRPr sz="1400">
                <a:latin typeface="Calibri"/>
              </a:defRPr>
            </a:lvl4pPr>
            <a:lvl5pPr marL="1139825" indent="-225425">
              <a:defRPr sz="14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718" y="1295400"/>
            <a:ext cx="4041775" cy="639762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accent5"/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688718" y="1935161"/>
            <a:ext cx="4040188" cy="4499101"/>
          </a:xfrm>
        </p:spPr>
        <p:txBody>
          <a:bodyPr/>
          <a:lstStyle>
            <a:lvl1pPr>
              <a:defRPr sz="2000">
                <a:latin typeface="Calibri"/>
              </a:defRPr>
            </a:lvl1pPr>
            <a:lvl2pPr marL="457200" indent="-233363">
              <a:defRPr sz="1800">
                <a:latin typeface="Calibri"/>
              </a:defRPr>
            </a:lvl2pPr>
            <a:lvl3pPr marL="681038" indent="-223838">
              <a:defRPr sz="1600">
                <a:latin typeface="Calibri"/>
              </a:defRPr>
            </a:lvl3pPr>
            <a:lvl4pPr marL="917575" indent="-236538">
              <a:defRPr sz="1400">
                <a:latin typeface="Calibri"/>
              </a:defRPr>
            </a:lvl4pPr>
            <a:lvl5pPr marL="1139825" indent="-225425">
              <a:defRPr sz="14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6125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1000"/>
            <a:ext cx="8544928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1935162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0" y="118905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352" y="381000"/>
            <a:ext cx="8544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352" y="1219200"/>
            <a:ext cx="8624047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6651625"/>
            <a:ext cx="9144000" cy="2063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7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748" y="66294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bg1"/>
                </a:solidFill>
                <a:latin typeface="Calibri" pitchFamily="34" charset="0"/>
              </a:rPr>
              <a:t>Strictly Confidential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382000" y="6629400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E1187-E17A-4260-B21E-1B49E64CEE8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-112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707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55" r:id="rId15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Calibri" pitchFamily="34" charset="0"/>
          <a:ea typeface="Calibri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B45A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339A99"/>
        </a:buClr>
        <a:buSzPct val="75000"/>
        <a:buFont typeface="Lucida Sans Unicode" pitchFamily="34" charset="0"/>
        <a:buChar char="▶"/>
        <a:defRPr sz="1600">
          <a:solidFill>
            <a:schemeClr val="tx1"/>
          </a:solidFill>
          <a:latin typeface="Calibri" pitchFamily="34" charset="0"/>
          <a:ea typeface="Calibri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Courier New" pitchFamily="49" charset="0"/>
        <a:buChar char="o"/>
        <a:defRPr sz="1600">
          <a:solidFill>
            <a:schemeClr val="tx1"/>
          </a:solidFill>
          <a:latin typeface="Calibri" pitchFamily="34" charset="0"/>
          <a:ea typeface="Calibri"/>
        </a:defRPr>
      </a:lvl3pPr>
      <a:lvl4pPr marL="120015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–"/>
        <a:defRPr sz="1600">
          <a:solidFill>
            <a:schemeClr val="tx1"/>
          </a:solidFill>
          <a:latin typeface="Calibri" pitchFamily="34" charset="0"/>
          <a:ea typeface="Calibri"/>
        </a:defRPr>
      </a:lvl4pPr>
      <a:lvl5pPr marL="160020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Char char="»"/>
        <a:defRPr sz="1600">
          <a:solidFill>
            <a:schemeClr val="tx1"/>
          </a:solidFill>
          <a:latin typeface="Calibri" pitchFamily="34" charset="0"/>
          <a:ea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0" y="118905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352" y="381000"/>
            <a:ext cx="8544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352" y="1219200"/>
            <a:ext cx="8624047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6651625"/>
            <a:ext cx="9144000" cy="2063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748" y="66294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FFFFFF"/>
                </a:solidFill>
                <a:latin typeface="Calibri"/>
              </a:rPr>
              <a:t>Strictly Confidential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382000" y="6629400"/>
            <a:ext cx="685800" cy="3048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5AE1187-E17A-4260-B21E-1B49E64CEE82}" type="slidenum">
              <a:rPr lang="en-US" sz="80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35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31" r:id="rId17"/>
    <p:sldLayoutId id="2147483732" r:id="rId18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Calibri" pitchFamily="34" charset="0"/>
          <a:ea typeface="Calibri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B45A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339A99"/>
        </a:buClr>
        <a:buSzPct val="75000"/>
        <a:buFont typeface="Lucida Sans Unicode" pitchFamily="34" charset="0"/>
        <a:buChar char="▶"/>
        <a:defRPr sz="1600">
          <a:solidFill>
            <a:schemeClr val="tx1"/>
          </a:solidFill>
          <a:latin typeface="Calibri" pitchFamily="34" charset="0"/>
          <a:ea typeface="Calibri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Courier New" pitchFamily="49" charset="0"/>
        <a:buChar char="o"/>
        <a:defRPr sz="1600">
          <a:solidFill>
            <a:schemeClr val="tx1"/>
          </a:solidFill>
          <a:latin typeface="Calibri" pitchFamily="34" charset="0"/>
          <a:ea typeface="Calibri"/>
        </a:defRPr>
      </a:lvl3pPr>
      <a:lvl4pPr marL="120015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–"/>
        <a:defRPr sz="1600">
          <a:solidFill>
            <a:schemeClr val="tx1"/>
          </a:solidFill>
          <a:latin typeface="Calibri" pitchFamily="34" charset="0"/>
          <a:ea typeface="Calibri"/>
        </a:defRPr>
      </a:lvl4pPr>
      <a:lvl5pPr marL="160020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Char char="»"/>
        <a:defRPr sz="1600">
          <a:solidFill>
            <a:schemeClr val="tx1"/>
          </a:solidFill>
          <a:latin typeface="Calibri" pitchFamily="34" charset="0"/>
          <a:ea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0" y="118905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352" y="381000"/>
            <a:ext cx="8544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352" y="1219200"/>
            <a:ext cx="8624047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6651625"/>
            <a:ext cx="9144000" cy="2063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latin typeface="Calibri"/>
              <a:ea typeface="ＭＳ Ｐゴシック" pitchFamily="-7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748" y="66294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FFFFFF"/>
                </a:solidFill>
                <a:latin typeface="Calibri"/>
              </a:rPr>
              <a:t>Strictly Confidential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382000" y="6629400"/>
            <a:ext cx="685800" cy="3048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5AE1187-E17A-4260-B21E-1B49E64CEE82}" type="slidenum">
              <a:rPr lang="en-US" sz="80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87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4" r:id="rId17"/>
    <p:sldLayoutId id="2147483757" r:id="rId18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Calibri" pitchFamily="34" charset="0"/>
          <a:ea typeface="Calibri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B45A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339A99"/>
        </a:buClr>
        <a:buSzPct val="75000"/>
        <a:buFont typeface="Lucida Sans Unicode" pitchFamily="34" charset="0"/>
        <a:buChar char="▶"/>
        <a:defRPr sz="1600">
          <a:solidFill>
            <a:schemeClr val="tx1"/>
          </a:solidFill>
          <a:latin typeface="Calibri" pitchFamily="34" charset="0"/>
          <a:ea typeface="Calibri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Courier New" pitchFamily="49" charset="0"/>
        <a:buChar char="o"/>
        <a:defRPr sz="1600">
          <a:solidFill>
            <a:schemeClr val="tx1"/>
          </a:solidFill>
          <a:latin typeface="Calibri" pitchFamily="34" charset="0"/>
          <a:ea typeface="Calibri"/>
        </a:defRPr>
      </a:lvl3pPr>
      <a:lvl4pPr marL="120015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–"/>
        <a:defRPr sz="1600">
          <a:solidFill>
            <a:schemeClr val="tx1"/>
          </a:solidFill>
          <a:latin typeface="Calibri" pitchFamily="34" charset="0"/>
          <a:ea typeface="Calibri"/>
        </a:defRPr>
      </a:lvl4pPr>
      <a:lvl5pPr marL="160020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Char char="»"/>
        <a:defRPr sz="1600">
          <a:solidFill>
            <a:schemeClr val="tx1"/>
          </a:solidFill>
          <a:latin typeface="Calibri" pitchFamily="34" charset="0"/>
          <a:ea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gif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1488" y="3154228"/>
            <a:ext cx="7772400" cy="1143000"/>
          </a:xfrm>
        </p:spPr>
        <p:txBody>
          <a:bodyPr/>
          <a:lstStyle/>
          <a:p>
            <a:r>
              <a:rPr lang="en-US" dirty="0"/>
              <a:t>Overview and Trends In the </a:t>
            </a:r>
            <a:br>
              <a:rPr lang="en-US" dirty="0"/>
            </a:br>
            <a:r>
              <a:rPr lang="en-US" dirty="0"/>
              <a:t>BioPharma Financing Market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chemeClr val="tx1"/>
                </a:solidFill>
              </a:rPr>
              <a:t>Biotech CEO Summit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27395"/>
            <a:ext cx="6400800" cy="121231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Chris Ehrlich, Managing Director</a:t>
            </a:r>
          </a:p>
          <a:p>
            <a:pPr marL="0" indent="0">
              <a:buNone/>
            </a:pPr>
            <a:r>
              <a:rPr lang="en-US" sz="1800" dirty="0"/>
              <a:t>chris@locustwalk.com</a:t>
            </a:r>
          </a:p>
          <a:p>
            <a:pPr marL="0" indent="0">
              <a:buNone/>
            </a:pPr>
            <a:r>
              <a:rPr lang="en-US" sz="1800" dirty="0"/>
              <a:t>July 13, 2016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64954"/>
            <a:ext cx="9144000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aseline="30000" dirty="0">
                <a:solidFill>
                  <a:schemeClr val="bg1"/>
                </a:solidFill>
                <a:latin typeface="Calibri" pitchFamily="34" charset="0"/>
              </a:rPr>
              <a:t>Boston  |  San Francisco  |  Tokyo  |  locustwalk.com</a:t>
            </a:r>
          </a:p>
        </p:txBody>
      </p:sp>
    </p:spTree>
    <p:extLst>
      <p:ext uri="{BB962C8B-B14F-4D97-AF65-F5344CB8AC3E}">
        <p14:creationId xmlns:p14="http://schemas.microsoft.com/office/powerpoint/2010/main" val="30050900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companies backed by families demonstrating some success</a:t>
            </a:r>
          </a:p>
        </p:txBody>
      </p:sp>
      <p:sp>
        <p:nvSpPr>
          <p:cNvPr id="4" name="Rectangle 3"/>
          <p:cNvSpPr/>
          <p:nvPr/>
        </p:nvSpPr>
        <p:spPr bwMode="white">
          <a:xfrm>
            <a:off x="7597091" y="0"/>
            <a:ext cx="1546908" cy="3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r="8940000" sx="101000" sy="101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ＭＳ Ｐゴシック" pitchFamily="-76" charset="-128"/>
              </a:rPr>
              <a:t>Alternative Financing: Family Offices</a:t>
            </a:r>
          </a:p>
        </p:txBody>
      </p:sp>
      <p:pic>
        <p:nvPicPr>
          <p:cNvPr id="2050" name="Picture 2" descr="http://www.bostonbiomedical.com/wp-content/themes/bostonbiomedical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89" y="1577635"/>
            <a:ext cx="26003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4163389"/>
            <a:ext cx="2106746" cy="505619"/>
          </a:xfrm>
          <a:prstGeom prst="rect">
            <a:avLst/>
          </a:prstGeom>
        </p:spPr>
      </p:pic>
      <p:pic>
        <p:nvPicPr>
          <p:cNvPr id="2054" name="Picture 6" descr="http://www.x4pharma.com/wp-content/themes/Xells/images/X4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4666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26" y="3963761"/>
            <a:ext cx="23050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ureconnect.org/wp-content/uploads/2014/01/kolltan-225px_w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0" y="132046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822710"/>
            <a:ext cx="2290355" cy="4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icker.tv/news/wp-content/uploads/2016/04/INTX-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55" y="4478678"/>
            <a:ext cx="4276581" cy="17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irgen.com/wp-content/uploads/2015/05/OPKO-Logo-Final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9" y="2130648"/>
            <a:ext cx="3425825" cy="2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antKwe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7" y="2749210"/>
            <a:ext cx="3170008" cy="8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nanalyze.com/wp-content/uploads/2015/09/Stemcentrx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68" y="5160679"/>
            <a:ext cx="20859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8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1" y="1105109"/>
            <a:ext cx="8048819" cy="575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0213" indent="-2206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</a:rPr>
              <a:t>Top Crossover Investors by Deals 2013-15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“Crossover” investors played increasingly important role in 2013-5, but, even their activity has slowed recently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278860"/>
            <a:ext cx="8458200" cy="35054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CB Insights, press releases, PitchBook and SVB proprietary data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70837" y="1511577"/>
            <a:ext cx="0" cy="464792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1958" y="1513117"/>
            <a:ext cx="2539942" cy="4426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9863" lvl="0" indent="-169863" eaLnBrk="0" hangingPunct="0">
              <a:spcBef>
                <a:spcPts val="1400"/>
              </a:spcBef>
              <a:buClr>
                <a:srgbClr val="B45A00"/>
              </a:buClr>
              <a:buSzPct val="105000"/>
              <a:buFont typeface="Arial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</a:rPr>
              <a:t>The top 15 crossover investors poured more than $1.2 billion into private venture-backed healthcare companies in 2015</a:t>
            </a:r>
          </a:p>
          <a:p>
            <a:pPr marL="169863" lvl="0" indent="-169863" eaLnBrk="0" hangingPunct="0">
              <a:spcBef>
                <a:spcPts val="1400"/>
              </a:spcBef>
              <a:buClr>
                <a:srgbClr val="B45A00"/>
              </a:buClr>
              <a:buSzPct val="105000"/>
              <a:buFont typeface="Arial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</a:rPr>
              <a:t>Crossover activity peaked in Q3 at 69 deals</a:t>
            </a:r>
          </a:p>
          <a:p>
            <a:pPr marL="455613" lvl="1" indent="-169863" eaLnBrk="0" hangingPunct="0">
              <a:spcBef>
                <a:spcPts val="300"/>
              </a:spcBef>
              <a:buClr>
                <a:srgbClr val="339A99"/>
              </a:buClr>
              <a:buSzPct val="75000"/>
              <a:buFont typeface="Lucida Sans Unicode" pitchFamily="34" charset="0"/>
              <a:buChar char="▶"/>
            </a:pPr>
            <a:r>
              <a:rPr lang="en-US" sz="1100" dirty="0">
                <a:latin typeface="Calibri" pitchFamily="34" charset="0"/>
                <a:ea typeface="Calibri"/>
              </a:rPr>
              <a:t>Each of the top 10 biopharma deals in Q3 raised more than $75M</a:t>
            </a:r>
          </a:p>
          <a:p>
            <a:pPr marL="455613" lvl="1" indent="-169863" eaLnBrk="0" hangingPunct="0">
              <a:spcBef>
                <a:spcPts val="300"/>
              </a:spcBef>
              <a:buClr>
                <a:srgbClr val="339A99"/>
              </a:buClr>
              <a:buSzPct val="75000"/>
              <a:buFont typeface="Lucida Sans Unicode" pitchFamily="34" charset="0"/>
              <a:buChar char="▶"/>
            </a:pPr>
            <a:r>
              <a:rPr lang="en-US" sz="1100" dirty="0">
                <a:latin typeface="Calibri" pitchFamily="34" charset="0"/>
                <a:ea typeface="Calibri"/>
              </a:rPr>
              <a:t>8 of the 10 deals included at least one crossover investor</a:t>
            </a:r>
          </a:p>
          <a:p>
            <a:pPr marL="169863" lvl="0" indent="-169863" eaLnBrk="0" hangingPunct="0">
              <a:spcBef>
                <a:spcPts val="1400"/>
              </a:spcBef>
              <a:buClr>
                <a:srgbClr val="B45A00"/>
              </a:buClr>
              <a:buSzPct val="105000"/>
              <a:buFont typeface="Arial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highlight>
                  <a:srgbClr val="FFFF00"/>
                </a:highlight>
                <a:latin typeface="Calibri" pitchFamily="34" charset="0"/>
              </a:rPr>
              <a:t>However, the pace of investment by crossovers </a:t>
            </a:r>
            <a:r>
              <a:rPr lang="en-US" sz="12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itchFamily="34" charset="0"/>
              </a:rPr>
              <a:t>slowed abruptly in Q4</a:t>
            </a:r>
            <a:endParaRPr lang="en-US" sz="1200" kern="0" dirty="0">
              <a:solidFill>
                <a:srgbClr val="000000"/>
              </a:solidFill>
              <a:highlight>
                <a:srgbClr val="FFFF00"/>
              </a:highlight>
              <a:latin typeface="Calibri" pitchFamily="34" charset="0"/>
            </a:endParaRPr>
          </a:p>
          <a:p>
            <a:pPr marL="169863" lvl="0" indent="-169863" eaLnBrk="0" hangingPunct="0">
              <a:spcBef>
                <a:spcPts val="1400"/>
              </a:spcBef>
              <a:buClr>
                <a:srgbClr val="B45A00"/>
              </a:buClr>
              <a:buSzPct val="105000"/>
              <a:buFont typeface="Arial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</a:rPr>
              <a:t>Looking ahead, we expect these investors to </a:t>
            </a: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</a:rPr>
              <a:t>continue to cautiously invest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</a:rPr>
              <a:t>, but grow more focused on moving their private portfolio companies into the public markets</a:t>
            </a:r>
          </a:p>
          <a:p>
            <a:pPr marL="169863" lvl="0" indent="-169863" eaLnBrk="0" hangingPunct="0">
              <a:spcBef>
                <a:spcPts val="1400"/>
              </a:spcBef>
              <a:buClr>
                <a:srgbClr val="B45A00"/>
              </a:buClr>
              <a:buSzPct val="105000"/>
              <a:buFont typeface="Arial" pitchFamily="34" charset="0"/>
              <a:buChar char="•"/>
            </a:pPr>
            <a:r>
              <a:rPr lang="en-US" sz="1200" b="1" u="sng" kern="0" dirty="0">
                <a:solidFill>
                  <a:srgbClr val="000000"/>
                </a:solidFill>
                <a:highlight>
                  <a:srgbClr val="FFFF00"/>
                </a:highlight>
                <a:latin typeface="Calibri" pitchFamily="34" charset="0"/>
              </a:rPr>
              <a:t>15 new investments by Top Crossovers in 2016 through 2/19 (versus 43 in Q4)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76249" y="1397000"/>
          <a:ext cx="5435599" cy="476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9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01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CROSSOVER INVESTOR</a:t>
                      </a:r>
                    </a:p>
                  </a:txBody>
                  <a:tcPr marL="7200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Q1’15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Q2’15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Q3'15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Q4'15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13-15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RA Capital</a:t>
                      </a:r>
                    </a:p>
                  </a:txBody>
                  <a:tcPr marL="72000" marR="12700" marT="1270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9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42</a:t>
                      </a: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Rock Springs Capital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Deerfield Management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Foresite Capital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Fidelity Investments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Cormorant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Jennison Associates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Perceptive Advisors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EcoR1 Capital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Redmile Group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Casdin Capital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Wellington Management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Adage Capital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Woodford Investment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Sabby Capital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Total Deals</a:t>
                      </a:r>
                    </a:p>
                  </a:txBody>
                  <a:tcPr marL="6944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B45A0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701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2"/>
          <p:cNvGraphicFramePr/>
          <p:nvPr>
            <p:extLst/>
          </p:nvPr>
        </p:nvGraphicFramePr>
        <p:xfrm>
          <a:off x="176530" y="1581153"/>
          <a:ext cx="30988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4"/>
          <p:cNvGraphicFramePr/>
          <p:nvPr>
            <p:extLst/>
          </p:nvPr>
        </p:nvGraphicFramePr>
        <p:xfrm>
          <a:off x="3033842" y="1624759"/>
          <a:ext cx="3046193" cy="388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9"/>
          <p:cNvGraphicFramePr/>
          <p:nvPr>
            <p:extLst/>
          </p:nvPr>
        </p:nvGraphicFramePr>
        <p:xfrm>
          <a:off x="5956301" y="1668113"/>
          <a:ext cx="3105150" cy="409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552348" y="5017226"/>
            <a:ext cx="1071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  <a:ea typeface="Calibri"/>
              </a:rPr>
              <a:t>With Crossover Investors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3502" y="5017225"/>
            <a:ext cx="130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  <a:ea typeface="Calibri"/>
              </a:rPr>
              <a:t>Without Crossover Investors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118127" y="2019423"/>
            <a:ext cx="0" cy="13846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2381963" y="3478352"/>
            <a:ext cx="0" cy="8360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45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4136140" y="2078690"/>
            <a:ext cx="0" cy="10077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45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343677" y="2058613"/>
            <a:ext cx="0" cy="18462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45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111600" y="2095624"/>
            <a:ext cx="0" cy="18810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45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Companies with crossover investors significantly outperformed on IPO’s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438101"/>
            <a:ext cx="8305800" cy="64202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By 2015, it was estimated that 67% of funding in the top-10 biotech deals of Q2 came from non-venture sources, like cross-over investors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Source: Life Sci VC – The Biotech Cross-Over Phenom: Biomarker of Quality?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321" y="1238255"/>
            <a:ext cx="244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b="1" dirty="0">
                <a:solidFill>
                  <a:schemeClr val="accent5"/>
                </a:solidFill>
                <a:ea typeface="Calibri"/>
              </a:rPr>
              <a:t>Pre-Money IPO Valuation </a:t>
            </a:r>
            <a:br>
              <a:rPr lang="en-US" b="1" dirty="0">
                <a:solidFill>
                  <a:schemeClr val="accent5"/>
                </a:solidFill>
                <a:ea typeface="Calibri"/>
              </a:rPr>
            </a:br>
            <a:r>
              <a:rPr lang="en-US" b="1" dirty="0">
                <a:solidFill>
                  <a:schemeClr val="accent5"/>
                </a:solidFill>
                <a:ea typeface="Calibri"/>
              </a:rPr>
              <a:t>($, Millions)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5520" y="1238255"/>
            <a:ext cx="2407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5"/>
                </a:solidFill>
                <a:ea typeface="Calibri"/>
              </a:rPr>
              <a:t>Step-up Multiple from Last Round Into the IPO Valuation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2080" y="1238255"/>
            <a:ext cx="2450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5"/>
                </a:solidFill>
                <a:ea typeface="Calibri"/>
              </a:rPr>
              <a:t>Post-IPO Stock Performance </a:t>
            </a:r>
            <a:br>
              <a:rPr lang="en-US" sz="1200" b="1" dirty="0">
                <a:solidFill>
                  <a:schemeClr val="accent5"/>
                </a:solidFill>
                <a:ea typeface="Calibri"/>
              </a:rPr>
            </a:br>
            <a:r>
              <a:rPr lang="en-US" sz="1200" b="1" dirty="0">
                <a:solidFill>
                  <a:schemeClr val="accent5"/>
                </a:solidFill>
                <a:ea typeface="Calibri"/>
              </a:rPr>
              <a:t>(% Change</a:t>
            </a:r>
            <a:r>
              <a:rPr lang="en-US" sz="1200" dirty="0">
                <a:solidFill>
                  <a:schemeClr val="accent5"/>
                </a:solidFill>
                <a:ea typeface="Calibri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8324427" y="3518992"/>
            <a:ext cx="0" cy="1097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45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485467" y="4013202"/>
            <a:ext cx="24299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00757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2013-15 witnessed one of the most significant IPO bull-runs in recent history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Sources: Thomson Reuters Life Sciences Dealmaking 2015; HBM Pharma/Biotech M&amp;A Report 2016 </a:t>
            </a:r>
          </a:p>
        </p:txBody>
      </p:sp>
      <p:graphicFrame>
        <p:nvGraphicFramePr>
          <p:cNvPr id="21" name="Chart 2"/>
          <p:cNvGraphicFramePr/>
          <p:nvPr>
            <p:extLst/>
          </p:nvPr>
        </p:nvGraphicFramePr>
        <p:xfrm>
          <a:off x="527222" y="1474573"/>
          <a:ext cx="8007177" cy="454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7667215" y="3402260"/>
            <a:ext cx="2121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3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Total Amount Raised ($USD B)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895355" y="3402260"/>
            <a:ext cx="2677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3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Total Therapeutic IPOs on US Exchange</a:t>
            </a:r>
          </a:p>
        </p:txBody>
      </p:sp>
    </p:spTree>
    <p:extLst>
      <p:ext uri="{BB962C8B-B14F-4D97-AF65-F5344CB8AC3E}">
        <p14:creationId xmlns:p14="http://schemas.microsoft.com/office/powerpoint/2010/main" val="31380466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4"/>
          <p:cNvGraphicFramePr/>
          <p:nvPr>
            <p:extLst>
              <p:ext uri="{D42A27DB-BD31-4B8C-83A1-F6EECF244321}">
                <p14:modId xmlns:p14="http://schemas.microsoft.com/office/powerpoint/2010/main" val="2153096018"/>
              </p:ext>
            </p:extLst>
          </p:nvPr>
        </p:nvGraphicFramePr>
        <p:xfrm>
          <a:off x="68599" y="1574358"/>
          <a:ext cx="8962605" cy="46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ounded Rectangle 3"/>
          <p:cNvSpPr/>
          <p:nvPr/>
        </p:nvSpPr>
        <p:spPr bwMode="auto">
          <a:xfrm>
            <a:off x="805868" y="1884669"/>
            <a:ext cx="995826" cy="464271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Calibri"/>
              </a:rPr>
              <a:t>Mean: -40%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</a:rPr>
              <a:t>Median:</a:t>
            </a:r>
            <a:r>
              <a:rPr kumimoji="0" lang="en-US" sz="1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</a:rPr>
              <a:t> -48%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the 2015 class of IPOs have begun to struggle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libri"/>
              </a:rPr>
              <a:t>Source: Yahoo! Finance. Note: Prices as of 2016-05-18.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831" y="1278222"/>
            <a:ext cx="7523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accent5"/>
                </a:solidFill>
                <a:ea typeface="Calibri"/>
              </a:rPr>
              <a:t>Offer to Current Performance for 2015 Life Sciences IPOs</a:t>
            </a:r>
          </a:p>
        </p:txBody>
      </p:sp>
    </p:spTree>
    <p:extLst>
      <p:ext uri="{BB962C8B-B14F-4D97-AF65-F5344CB8AC3E}">
        <p14:creationId xmlns:p14="http://schemas.microsoft.com/office/powerpoint/2010/main" val="15115652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 fact, in Q1 2016, the US IPO market hit its lowest levels since 2008-9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Stifel Capital Markets</a:t>
            </a:r>
          </a:p>
        </p:txBody>
      </p:sp>
      <p:graphicFrame>
        <p:nvGraphicFramePr>
          <p:cNvPr id="7" name="Chart 4"/>
          <p:cNvGraphicFramePr/>
          <p:nvPr>
            <p:extLst/>
          </p:nvPr>
        </p:nvGraphicFramePr>
        <p:xfrm>
          <a:off x="130319" y="1419281"/>
          <a:ext cx="8578561" cy="419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805" y="1207272"/>
            <a:ext cx="801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5"/>
                </a:solidFill>
                <a:ea typeface="Calibri"/>
              </a:rPr>
              <a:t>LTM IPO Aftermarket Performance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5805" y="5609969"/>
            <a:ext cx="8013075" cy="679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D7EB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</a:rPr>
              <a:t>Healthcare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</a:rPr>
              <a:t> aftermarket performance has suffered as accounts are limiting their biopharma exposure due to overall negative market conditions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7400" y="1507067"/>
            <a:ext cx="963432" cy="3987800"/>
          </a:xfrm>
          <a:prstGeom prst="rect">
            <a:avLst/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53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in only 17 Lifescience IPO’s in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905845"/>
              </p:ext>
            </p:extLst>
          </p:nvPr>
        </p:nvGraphicFramePr>
        <p:xfrm>
          <a:off x="304800" y="1044832"/>
          <a:ext cx="852424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7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0748">
                <a:tc>
                  <a:txBody>
                    <a:bodyPr/>
                    <a:lstStyle/>
                    <a:p>
                      <a:r>
                        <a:rPr lang="en-US" sz="1100" dirty="0"/>
                        <a:t>Issuer</a:t>
                      </a:r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Therapeutic</a:t>
                      </a:r>
                      <a:r>
                        <a:rPr lang="en-US" sz="1100" baseline="0" dirty="0"/>
                        <a:t> Area</a:t>
                      </a:r>
                      <a:endParaRPr lang="en-US" sz="1100" dirty="0"/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Phase of Lead Product</a:t>
                      </a:r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Offer Date</a:t>
                      </a:r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Public Offering Price ($)</a:t>
                      </a:r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Insider Participation</a:t>
                      </a:r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Price Change</a:t>
                      </a:r>
                      <a:r>
                        <a:rPr lang="en-US" sz="1100" baseline="0" dirty="0"/>
                        <a:t> to Current</a:t>
                      </a:r>
                      <a:endParaRPr lang="en-US" sz="1100" dirty="0"/>
                    </a:p>
                  </a:txBody>
                  <a:tcPr marL="88399" marR="88399" anchor="ctr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Syros Pharmaceuticals</a:t>
                      </a:r>
                    </a:p>
                  </a:txBody>
                  <a:tcPr marL="88399" marR="0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AML and MDS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2 Ready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6/29/16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12.50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70.0%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45.2%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31908785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Selecta Biosciences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Gout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</a:t>
                      </a:r>
                      <a:r>
                        <a:rPr lang="en-US" sz="1100" baseline="0" dirty="0"/>
                        <a:t> Ongoing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6/21/16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57.1%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(0.1%)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2685968766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Clearside Biomedical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Macular Edema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3 Ongoing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6/1/16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54.5%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2305979235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Reata Pharma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PAH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</a:t>
                      </a:r>
                      <a:r>
                        <a:rPr lang="en-US" sz="1100" baseline="0" dirty="0"/>
                        <a:t> 3 Ongoing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5/25/16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48.3%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79.6%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3392532190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Merus BV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1/2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5/18/16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59.1%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(20.1%)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909213908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PhaseRx Inc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Orphan Liver Disease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Preclinical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5/17/16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50.8%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(16.4%)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930259212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Oncobiologics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Immunology/Oncology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Phase</a:t>
                      </a:r>
                      <a:r>
                        <a:rPr lang="en-US" sz="1100" baseline="0" dirty="0"/>
                        <a:t> 3 Ready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5/12/16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57.1%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(23.0%)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3422464826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Intellia Therapeutics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Gene Therapy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Preclinical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5/6/16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>
                        <a:tabLst>
                          <a:tab pos="283464" algn="dec"/>
                        </a:tabLst>
                      </a:pPr>
                      <a:r>
                        <a:rPr lang="en-US" sz="1100" dirty="0"/>
                        <a:t>	18.00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28.0%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18.6%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2129819295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Spring Bank</a:t>
                      </a:r>
                      <a:r>
                        <a:rPr lang="en-US" sz="1100" baseline="0" dirty="0"/>
                        <a:t> Pharmaceuticals</a:t>
                      </a:r>
                    </a:p>
                  </a:txBody>
                  <a:tcPr marL="88399" marR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Infectious</a:t>
                      </a:r>
                      <a:r>
                        <a:rPr lang="en-US" sz="1100" baseline="0" dirty="0"/>
                        <a:t> Disease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2 Ready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5/6/16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12.00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54.3%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(21.3%)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Aeglea BioTherapeutics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Oncology/Orphan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 Ready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4/7/16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10.00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63.5%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(51.4%)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Corvus Pharmaceuticals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1/1b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3/22/16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15.00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30.1%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(4.9%)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Hutchinson China MediTech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3 Ready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3/16/16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13.50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2.2%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2911700649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Syndax Pharmaceuticals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</a:t>
                      </a:r>
                      <a:r>
                        <a:rPr lang="en-US" sz="1100" baseline="0" dirty="0"/>
                        <a:t> 3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3/2/16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12.00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(17.9%)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AveXis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Gene Therapy/ Orphan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2/10/16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20.00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20.0%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90.1%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Proteostasis Therapeutics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Endocrinology</a:t>
                      </a:r>
                      <a:r>
                        <a:rPr lang="en-US" sz="1100" baseline="0" dirty="0"/>
                        <a:t>/ Metabolism</a:t>
                      </a:r>
                      <a:endParaRPr lang="en-US" sz="1100" dirty="0"/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 Ready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2/10/16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8.00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40.4%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51.6%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BeiGene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Oncology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 1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2/2/16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24.00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39.8%</a:t>
                      </a:r>
                    </a:p>
                  </a:txBody>
                  <a:tcPr marL="88399" marR="88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24.2%</a:t>
                      </a:r>
                    </a:p>
                  </a:txBody>
                  <a:tcPr marL="88399" marR="8839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r>
                        <a:rPr lang="en-US" sz="1100" dirty="0"/>
                        <a:t>Editas Medicine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Gene Therapy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Preclinical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2/2/16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3464" algn="dec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16.00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0.0%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52.5%</a:t>
                      </a:r>
                    </a:p>
                  </a:txBody>
                  <a:tcPr marL="88399" marR="88399">
                    <a:lnB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Mean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39.6%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12.3%</a:t>
                      </a:r>
                    </a:p>
                  </a:txBody>
                  <a:tcPr marL="88399" marR="88399">
                    <a:lnT w="19050" cap="flat" cmpd="sng" algn="ctr">
                      <a:solidFill>
                        <a:srgbClr val="B7D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8399" marR="883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Median</a:t>
                      </a:r>
                    </a:p>
                  </a:txBody>
                  <a:tcPr marL="88399" marR="883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48.3%</a:t>
                      </a:r>
                    </a:p>
                  </a:txBody>
                  <a:tcPr marL="88399" marR="8839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0.1%</a:t>
                      </a:r>
                    </a:p>
                  </a:txBody>
                  <a:tcPr marL="88399" marR="8839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Source: BTIG Research, Stifel Capital Markets</a:t>
            </a:r>
          </a:p>
        </p:txBody>
      </p:sp>
    </p:spTree>
    <p:extLst>
      <p:ext uri="{BB962C8B-B14F-4D97-AF65-F5344CB8AC3E}">
        <p14:creationId xmlns:p14="http://schemas.microsoft.com/office/powerpoint/2010/main" val="5837821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the second half of 2016 and beyond…</a:t>
            </a:r>
            <a:endParaRPr lang="en-US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Success for VC funds in 2015 suggests an optimistic outlook for financing biotech start-ups</a:t>
            </a:r>
          </a:p>
          <a:p>
            <a:pPr lvl="1"/>
            <a:r>
              <a:rPr lang="en-US" sz="1400" dirty="0"/>
              <a:t>After the 2014-5 IPO boom, VCs got the exits they needed to refill their coffers</a:t>
            </a:r>
          </a:p>
          <a:p>
            <a:pPr lvl="1"/>
            <a:r>
              <a:rPr lang="en-US" sz="1400" dirty="0"/>
              <a:t>This has resulted in increased activity at the Series A level</a:t>
            </a:r>
          </a:p>
          <a:p>
            <a:pPr lvl="1"/>
            <a:r>
              <a:rPr lang="en-US" sz="1400" b="1" dirty="0"/>
              <a:t>Key question: what does the future hold for the VC industry?</a:t>
            </a:r>
          </a:p>
          <a:p>
            <a:r>
              <a:rPr lang="en-US" sz="1600" dirty="0"/>
              <a:t>It’s anyone’s guess as to the future of a biotech IPO “window”</a:t>
            </a:r>
          </a:p>
          <a:p>
            <a:pPr lvl="1"/>
            <a:r>
              <a:rPr lang="en-US" sz="1400" dirty="0"/>
              <a:t>However, there’s a great deal of pressure relative to the upcoming presidential election</a:t>
            </a:r>
          </a:p>
          <a:p>
            <a:pPr lvl="1"/>
            <a:r>
              <a:rPr lang="en-US" sz="1400" dirty="0"/>
              <a:t>Anticipate a reduction of activity in August as people begin to worry about pricing and reimbursement legislation</a:t>
            </a:r>
          </a:p>
          <a:p>
            <a:pPr lvl="1"/>
            <a:r>
              <a:rPr lang="en-US" sz="1400" b="1" dirty="0"/>
              <a:t>Key Question: What is the outlook for biotech IPO’s in 2016 and beyond?</a:t>
            </a:r>
          </a:p>
          <a:p>
            <a:pPr lvl="1"/>
            <a:r>
              <a:rPr lang="en-US" sz="1400" b="1" dirty="0"/>
              <a:t>Key Question: How does the panel envision the role of “crossover investors” going forward?</a:t>
            </a:r>
          </a:p>
          <a:p>
            <a:r>
              <a:rPr lang="en-US" sz="1600" dirty="0"/>
              <a:t>Family office investors have emerged as a powerful new source of capital</a:t>
            </a:r>
          </a:p>
          <a:p>
            <a:pPr lvl="1"/>
            <a:r>
              <a:rPr lang="en-US" sz="1400" b="1" dirty="0"/>
              <a:t>Key Question: But is it sustainable?</a:t>
            </a:r>
          </a:p>
          <a:p>
            <a:r>
              <a:rPr lang="en-US" sz="1600" dirty="0"/>
              <a:t>Strategic investors may also continue to fill the gap left by fewer VC’s</a:t>
            </a:r>
          </a:p>
          <a:p>
            <a:pPr lvl="1"/>
            <a:r>
              <a:rPr lang="en-US" sz="1400" b="1" dirty="0"/>
              <a:t>Key Question: What is the panel’s perception about the value of strategic investors?</a:t>
            </a:r>
          </a:p>
          <a:p>
            <a:pPr lvl="1"/>
            <a:r>
              <a:rPr lang="en-US" sz="1400" b="1" dirty="0"/>
              <a:t>Key Question: Is it better to have just one or several?</a:t>
            </a:r>
          </a:p>
          <a:p>
            <a:r>
              <a:rPr lang="en-US" sz="1600" b="1" dirty="0"/>
              <a:t> </a:t>
            </a:r>
            <a:r>
              <a:rPr lang="en-US" sz="1600" dirty="0"/>
              <a:t>If the IPO market remains unsteady, many companies will seek to explore alternative sources of financing like reverse mergers or venture debt.</a:t>
            </a:r>
          </a:p>
          <a:p>
            <a:pPr lvl="1"/>
            <a:r>
              <a:rPr lang="en-US" sz="1400" b="1" dirty="0"/>
              <a:t>Key question: What are the relative pro’s and con’s of each alternative?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72049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past few years, the biotech financing environment has undergone a number of significant structural changes: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Reduction in the number and size of traditional venture capital funds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Emergence of a powerful class of “family office” investors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Increasingly importance of “cross-over” investors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The comings and goings and (perhaps) comings again of an IPO market</a:t>
            </a:r>
          </a:p>
          <a:p>
            <a:r>
              <a:rPr lang="en-US" dirty="0"/>
              <a:t>To date, 2016 appears to be a bit of a “shake-out” year as a result of: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Increased general market volatility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Market shock due to “Brexit”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Impending concern around upcoming presidential elections</a:t>
            </a:r>
          </a:p>
          <a:p>
            <a:r>
              <a:rPr lang="en-US" dirty="0"/>
              <a:t>So far this year we are seeing these “forces” have the following impact: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/>
              <a:t>Significantly fewer biopharma IPO’s than in the previous two years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/>
              <a:t>A corresponding reduction in cross-over activity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/>
              <a:t>Renewed interest by recently-raised VC funds in Series A investing</a:t>
            </a:r>
          </a:p>
          <a:p>
            <a:r>
              <a:rPr lang="en-US" dirty="0"/>
              <a:t>This panel will seek to explore the implications of these factors on fundraising strategies and hopefully provide useful tips on how best to navigate the current environment</a:t>
            </a:r>
          </a:p>
        </p:txBody>
      </p:sp>
    </p:spTree>
    <p:extLst>
      <p:ext uri="{BB962C8B-B14F-4D97-AF65-F5344CB8AC3E}">
        <p14:creationId xmlns:p14="http://schemas.microsoft.com/office/powerpoint/2010/main" val="3124696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95" y="2103438"/>
            <a:ext cx="5852210" cy="3487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past decade, the number of active biopharma venture capital firms has significantly declined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54" y="6374631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/>
              </a:rPr>
              <a:t>Source: VentureSource, Flag Capital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7597091" y="0"/>
            <a:ext cx="1546908" cy="3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r="8940000" sx="101000" sy="101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/>
              </a:rPr>
              <a:t>Alternative Financing: Family Offices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5323" y="1670190"/>
            <a:ext cx="290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Calibri"/>
                <a:cs typeface="Calibri"/>
              </a:rPr>
              <a:t>Number of Biotech VC Investors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511667" y="4721225"/>
            <a:ext cx="1178692" cy="484229"/>
          </a:xfrm>
          <a:prstGeom prst="wedgeRectCallout">
            <a:avLst>
              <a:gd name="adj1" fmla="val -86725"/>
              <a:gd name="adj2" fmla="val -56368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pitchFamily="-76" charset="-128"/>
                <a:cs typeface="Calibri"/>
              </a:rPr>
              <a:t>Only ~ 25 active Healthcare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pitchFamily="-76" charset="-128"/>
                <a:cs typeface="Calibri"/>
              </a:rPr>
              <a:t> VCs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pitchFamily="-76" charset="-128"/>
              <a:cs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30980" y="2460435"/>
            <a:ext cx="2175081" cy="512896"/>
            <a:chOff x="6892925" y="2415714"/>
            <a:chExt cx="2175081" cy="512896"/>
          </a:xfrm>
        </p:grpSpPr>
        <p:sp>
          <p:nvSpPr>
            <p:cNvPr id="13" name="TextBox 12"/>
            <p:cNvSpPr txBox="1"/>
            <p:nvPr/>
          </p:nvSpPr>
          <p:spPr>
            <a:xfrm>
              <a:off x="7134019" y="2415714"/>
              <a:ext cx="1933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/>
                  <a:cs typeface="Calibri"/>
                </a:rPr>
                <a:t>BioPharma – Seed/First Round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34019" y="2667000"/>
              <a:ext cx="12684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/>
                  <a:cs typeface="Calibri"/>
                </a:rPr>
                <a:t>BioPharma – Total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6892925" y="2549110"/>
              <a:ext cx="2325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892925" y="2821960"/>
              <a:ext cx="2325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55778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52600" y="4976303"/>
            <a:ext cx="2286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3326352"/>
            <a:ext cx="2286000" cy="99060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1676400"/>
            <a:ext cx="2286000" cy="99060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4976303"/>
            <a:ext cx="2286000" cy="99060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3326352"/>
            <a:ext cx="2286000" cy="990600"/>
          </a:xfrm>
          <a:prstGeom prst="ellipse">
            <a:avLst/>
          </a:prstGeom>
          <a:solidFill>
            <a:srgbClr val="A1C2E7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1676400"/>
            <a:ext cx="2286000" cy="990600"/>
          </a:xfrm>
          <a:prstGeom prst="ellipse">
            <a:avLst/>
          </a:prstGeom>
          <a:solidFill>
            <a:srgbClr val="012B8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en-US" sz="2800" dirty="0"/>
              <a:t>In fact, many VC funds have changed their branding to distance themselves from the asset class</a:t>
            </a:r>
          </a:p>
        </p:txBody>
      </p:sp>
      <p:pic>
        <p:nvPicPr>
          <p:cNvPr id="8195" name="Picture 7" descr="http://www.investorab.com/media/224393/investor_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9749" r="3440" b="9749"/>
          <a:stretch/>
        </p:blipFill>
        <p:spPr bwMode="auto">
          <a:xfrm>
            <a:off x="2133600" y="19431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http://www.investorab.com/media/242378/ig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29" y="1860550"/>
            <a:ext cx="1525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http://www.bioasia.com/images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29" y="3531130"/>
            <a:ext cx="1439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http://s3.amazonaws.com/crunchbase_prod_assets/assets/images/resized/0003/2779/32779v1-max-250x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57787"/>
            <a:ext cx="1457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9" descr="http://cdn.geekwire.com/wp-content/uploads/frazierhealthcar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29" y="5133975"/>
            <a:ext cx="1581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" descr="http://www.silicontap.com/images/logos/vivoventures.pn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FB3E2"/>
              </a:clrFrom>
              <a:clrTo>
                <a:srgbClr val="8FB3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6770" r="8188" b="6250"/>
          <a:stretch/>
        </p:blipFill>
        <p:spPr bwMode="auto">
          <a:xfrm>
            <a:off x="2188633" y="3484033"/>
            <a:ext cx="1375834" cy="70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8" idx="2"/>
          </p:cNvCxnSpPr>
          <p:nvPr/>
        </p:nvCxnSpPr>
        <p:spPr>
          <a:xfrm>
            <a:off x="4038600" y="2171700"/>
            <a:ext cx="990600" cy="0"/>
          </a:xfrm>
          <a:prstGeom prst="straightConnector1">
            <a:avLst/>
          </a:prstGeom>
          <a:ln>
            <a:solidFill>
              <a:schemeClr val="accent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8600" y="3810000"/>
            <a:ext cx="990600" cy="0"/>
          </a:xfrm>
          <a:prstGeom prst="straightConnector1">
            <a:avLst/>
          </a:prstGeom>
          <a:ln>
            <a:solidFill>
              <a:schemeClr val="accent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8600" y="5454650"/>
            <a:ext cx="990600" cy="0"/>
          </a:xfrm>
          <a:prstGeom prst="straightConnector1">
            <a:avLst/>
          </a:prstGeom>
          <a:ln>
            <a:solidFill>
              <a:schemeClr val="accent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76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en-US" sz="2800" dirty="0"/>
              <a:t>…and quite a few have either shut down, merged </a:t>
            </a:r>
            <a:br>
              <a:rPr lang="en-US" altLang="en-US" sz="2800" dirty="0"/>
            </a:br>
            <a:r>
              <a:rPr lang="en-US" altLang="en-US" sz="2800" dirty="0"/>
              <a:t>or significantly reduced their activities</a:t>
            </a:r>
          </a:p>
        </p:txBody>
      </p:sp>
      <p:pic>
        <p:nvPicPr>
          <p:cNvPr id="9219" name="Picture 2" descr="http://www.zafgen.com/images/default-source/zaggen_logos/altalogo_colorsmall.jpg?sfvrs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64211"/>
            <a:ext cx="2952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siliconflorist.com/wp-content/uploads/2009/07/ovp-venture-partn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28" y="2522808"/>
            <a:ext cx="2009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4" descr="http://www.intekrin.com/img/investors/logo-skylineventur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95767"/>
            <a:ext cx="3021431" cy="4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26" descr="data:image/jpeg;base64,/9j/4AAQSkZJRgABAQAAAQABAAD/2wCEAAkGBhIGERAREhITFBIVFRUVFRYVFRkaGhIXGB0aGRUbGhYcHiYeFxkkGxUZIC8iIycpLCwsFR4xNTIqNSYrLCkBCQoKDgwOGg8PGiwiHyUsLDUqMCwpLC8sNC8pKSwqNiwsKSkuLCksLCwtLCwvLCkpLCwsLCwsLCwsLCwsKSwpLP/AABEIAJ4BPgMBIgACEQEDEQH/xAAcAAEBAAMBAQEBAAAAAAAAAAAABgQFBwgDAgH/xABLEAABAwICBAgHDQYGAwEAAAABAAIDBBEFEgYhMVEHEyJBYXGBkRQzNUJyc5IVFjI0VHSCobKzwcLRI1JTk6KxF0NidZTSZIPDJf/EABoBAAIDAQEAAAAAAAAAAAAAAAADAQIEBQb/xAAyEQACAQIDBQYFBQEBAAAAAAAAAQIDEQQSIRMxQVFhMjNScaHhFCKBkfAVNLHB0QVi/9oADAMBAAIRAxEAPwDuKIiACIiACIiACIiACIiACIiACIiACIiACIiACIiACIiACIiACIiACIiAJDHPHyfR+yFgrOxzx8n0fshYK8xX7yXm/wCTJLewiIlEBERABERABERABERAF6iIvWGwIiIAIiIAIiIAIiIAIiIAIiIAIiIAIiIAIiIAIiIAIiIAIiIAIiIAkMdP7eT6P2QsC6vCwHmHcnFDcO5cqf8Az3KTlm3vl7iXTu73IO6XV5xQ3DuTihuHcq/pr8Xp7hsupB3S6vOKG4dycUNw7kfpr8Xp7hsupB3S6vOKG4dycUNw7kfpr8Xp7hsupBr+rcaTNDZGW/d/Fadc6rT2c3DkKas7BERLIL1EResNgREQARFiV+LwYWAZpo4r7M72tv1XOtSk3uIbtvMtFpBptQHV4XD7Wrv2LZUWJQ4kM0Mscjd7Hhw+oqXCS3ohST3MyURFUsERfKpq2UTS+R7WNG1z3BoHadSAPqi0h02oAbeFw+2Ld+xbKhxOHExmhljkbvY8OA7irOElvRVST3MyURFUsEREAEWrm0poqdzmuq6drmktcDMwFpGoggnUQQtmDm1jYpcWt5Cae4/qIigkIsavxOHC2h00scTScoMjw0E2JsCTtsCewr40WkFLiTskVRDI+xOVkjXGw2mwN7KcrtexGZXsZ6IigkIiIAItfW6QUuHOyS1EMb7A5XyNabHYbE3svh776H5ZTfzo/wBVZQk+BVziuJt0Wo999D8spv50f6p776H5ZTfzo/1U5JcmRnjzNui1tPpNR1jmsjqqd73GzWtlYS49ABuVslVpreWTT3BERQSTelHjGej+K0y3OlHjGej+K0y85i++l+cDLPtMIiLMVL1EResNgREQBCcIOnLsIPgtObS2Bkft4oHYANmcjXr2Ajfq5pS0U2NSERskmlOtxF3OPS5x2bNriv3jdUaypqZHG5dLIezMQ0djQB2Ls2heDswajga0APexskh/ee4AnXzgXsOgBdRtYemrLVmBJ1p67jljtAMRaL+Cu/mRX7s61U1PNgkozNlglHwTymO62u1XHVqXoVYeK4RDjcZimYHsO/UQd4cNbT0hJjjHf5loMeGXBk7wd4/VY7C8zsu1hDWTbONPnDLsJFvhDVrttBVcvnBA2la1jGhrGgBrQLBoGwAcwX0WSclKTaVjTBNKzdya010xbovGA0B88gORp2NA2vd0DdtJ7SOP1+ITY5Jnlc+WQmzRrO3mYwbNmxoWdpfiRxWtqXk6hI6NvQ2Mlgt0Egu+kV0Dgx0cZRU7apzQZpb5SfMjvZoG7NbMesDmXQio4enma1MTbrTtwIFmhNe8ZhSSW6SwH2S4O+pa0cbhEt/2kMzOtj2/2NjbqK9Dqc040ZbpBTvIaOPjaXRO5yRrLL7nWt12PMqQxd3aS0Lyw9leLNfoFpucfBgnsKhouHDUJmjabczxzjYdo5wLNedcNxb3KlinYdcbg8WO0D4Q7W3HavREUgmAcNYIBHSDrCViqSpyutzGYepnVnwP0sLG8TGDU805/wAthcB+8fNHabDtWauf8LeLcVFDTA65HcY/0WfBB63G/wD6ykUoZ5qI2pLLFs5i95lJc43cSS47ydZPaSu0cHeLe6tDECbvi/Yu+jbIT1sLe265FTYU+qgnnA5EJjDunjCWi3Vqv1hVPBVi/gdU+AnkzN5PpsuRbraXeyF0sTHPB24GGjLLJdTrSIi5J0SE4XvitP8AOR93Kpfgu8oD1Un5VUcL3xWn+cj7uVS/Bd5QHqpPyrpU/wBu/qYZ999jsaIi5puCIiAOOcKHlB3qo/zLQUGB1GKNLoYZJGg5SWtuA6wNuuxB7Vv+FDyg71Uf5lU8EPxSo+cu+6hXW2jp0VJdDn5c9RpkB70a35LN7BT3o1vyWb2Cu8os3xkuSHfDR5nHNFNGaukraV76eVrGyXc4t1NFjtXY0RZ6tV1HdjqdNQVkEREoYTelHjGej+K0y3OlHjGej+K0y85i++l+cDLPtMIiLMVL1EResNgREQBwLSXD3YXV1MThskc5vSx5zMPcR2gq50L4RYYIY6eqJjdGAxkliWvaNTc1rlrgBYk6ja99dlR6WaGRaUtBJ4uZosyQC+rblc3zm317xc2Os35riHB3X0BIEPGt/eicCPZNnX7F01OnWgozdmYXGdKV4nXKTHqav8XUQv6GyNJ7gVn7V54qcImpr8ZTzMA2l8T2jvIsvpheNz4QQYJnsA5mu5B62G7T2hUeDT7MiyxPNHoNFLaEaaDSdrmSANqGC7gNj27M7RzC+ojmuN4VSsM4ODszVGSkro86VT+MfId73HvJK7votFxNFRt3U8I/obdcGm2u6z/dd/wI3pab1MX2Qt+M7KMmH7TM5ERc42hERABcK0zxb3ZrZ5AbtaeKZ6MeruLszvpLrul+L+4lHPKDZ+XKz038lvcTfqBXE8Ewv3Xngpx/mPDT0N2vPWGBx7FvwkbJzZjxMr2ijqehujbThXFPFjVMe9x3CQWYesMDT1rlNNPJg0zX2tLDICRfzo3cpt9xILT0Er0MxgjAAFgBYDcFxrhJwr3NrnuA5MzRIN2b4Lx3jN9NThqmack+IV4ZYprgdhpKptbGyRhux7Wuad4cLj6ivqozgtxfw6kMJPLgdl6cjruZ2fCb9BWaxVIZJOJqhLNFMhOF74rT/OR93Kpfgu8oD1Un5VUcL3xWn+cj7uVS/Bd5QHqpPyrfT/bv6mOfffY7GiIuabgiIgDjnCh5Qd6qP8yo+CiujpaWcPkYwmpcQHOAJHFxC+s7NR7lOcKHlB3qo/zKap8MmrgXRwTSAGxMcT3gHUbEtBANiDbpC6ygp0VFu245zlkqNnffdeD+PF/Mb+qe68H8eL+Y39Vwf3v1XySp/wCPL/1T3v1XySp/48v/AFSfhI+Ib8S+R3+GdtSMzHNcN7SCO8L6KW4NqV9HQMbIx8bs8hyvaWmxcbckgFVKwzjlk0aou6TCIiqWJvSjxjPR/FaZbnSjxjPR/FaZecxffS/OBln2mERFmKl6iIvWGwIi/hNkAf1FDz8KlPDVcUGl1ONRmbr5W9rBrdH0jWeYEWJsKLEIsSaHxSMkaedrgR9WwpkqcoayRSM4y3MyFC8JujUUtO6rYwNljLcxaLcY1zg05t5F7326iOdXSgeEzSmIQOpI3h8jy3jMpvxbWkOsT+8SALbiTuvfD5tospWtbI7kXoNVmjxClINszzG7pDwRbvynsC7kuI6AUDq+vp7DVGTK47g0av6i0dq7cnYy2deQvDdl+Z51rGcXJK3c97e5xH4LuuicvHUNE7/x4b9YYAfrXI9OcJOEV04tyZHGZh3h5u7ufmFureqzg10vjijFHM4Mc0ninONg8ON8lzscCTYc4IA2J2IWempRFUXlm0zoqE2RR2n+mLMKhkp4ng1EgLeSfEtOpznHmdbYNtyDsC58IObsjZKSirs3XvwoPltL/OZ+q2rHiQAg3BFwRzg7FwDAsIOOVENO0anuAdbzWDW89Fm37bDnXf8AVENwA7gE6vSjTaSYqjUc7tnM+FzFuMfBSg6mgzP6zdsf1Z/aCntCcbg0endPM2RxDC1gYAbFx5RNyLahYekVrcexX3aqZ6jme8lvoDks/pA+tVGH8Fc9fFFKZmMzsa/KWOJbmF7HXt1rdaFOmozdjLeU5uUSj/xao/4dR7DP+6mNO9LabSmOLi2StljcSC9rQCxw5QuHE7Q0/RWX/hDN8pi9h36p/hDN8pi9h36pMPh4PMn/ACMltpKzRquDfFvcyuY0mzJgYjuzbYz13GUesXZ150e19E8j4MkbyPRew/g4fUu/YNiQxinhnbskY11v3T5w7DcdipjIaqSLYaWjiSPC98Vp/nI+7lUvwXeUB6qT8qqOF74rT/OR93Kpfgu8oD1Mn5Uyn+3f1KT777HY0RFzTcEREAcc4UPKDvVR/mVTwQ/FKj5y77qFS3Ch5Qd6qP8AMqngh+KVHzl33UK6VT9uvoYod99y6REXNNoREQAREQBN6UeMZ6P4rTLc6UeMZ6P4rTLzmL76X5wMs+0wiIsxUvURF6w2BfGrpGV8b4pBmY9pa4bwRYjUvsiAOR6RcGdRhri6nBni5gLcYwbiPP6xr6OdR8mfDXcrPE/pzMd9divRi/LmB+ogHrW2GMklaSuZZYZPsux53kxaSQWdUSOB5nSuIPYTZbDB9E6rGiBFC4N/feCxgG/MRrHogld1ZSsj1hjQehoX1VnjNPliQsNzZotEtE49FYi0HPK+xkktbNbYAOZoubDpJ51vURYpScndmqMVFWRptKNGItKIuLfyXtuY5ANbDz6udp5xz9BAI5DjmiNVgRIliLma/wBowFzCN5I+D1Ot2ru6J1LESp6b0KqUYz1POjMUexuUTvDdmUSuDbdQNll4Ro/UY2QIIXOB861mDeS88n8egrvZpWON8jb78oX1T3jOURKw3Nk3oboazRZjnEh87xZ7+Zo/dZubvO0nqAH44RcY9yKGWxs+X9i36V856LMDu2yp0WTaNzzy1NOS0csdDz/o7hoxyqgg1EPeM3oN5T/6QR2hegALIivWrbVrSxSlS2aCIiQOOMcJeGe5lc9+xkzRIN2b4Lx3gO+mqbgjxkTxTUpOuN3GM9B98w7Hgn6YXQUWqWIzU8jQhUcs8yZCcMBy0lP85H3cq5SJg3Y63avSKK1LE7OOW3qVqUHOV7+h5w8J/wBZ9pPCf9Z9pej0TPjV4fX2KfDPxenueb3VOo8s+0vQmDa6en9VH9kLMRIrV9qlpYbSpOF9bnGuFF4biDtY8VH+ZSgny7HW6ivSCJsMXlio5fX2Fyw7bbv6e55w8J/1n2k8J/1n2l6PRW+NXh9fYj4Z+L09zhWhk+evpBmJ/ab+gruqIs1artXe1h9KnkVr3CIiQNJvSjxjPR/FaVXyLm1sDtJuea1+nuKdO7vcgUV8iV+m/wDv09yNl1NHT6SGd7G8WBmcBfNsubblvFE4f42L02f3CtlowVWdSLc3ctTbe8LExZ0scExhtxoY4x5hcFwFwCNxOrtWWi6C0GM1OimM++CkgqDbM5vLtqGdpyvsOYZgbdFliYhjkoxGlo4suUxvmnuLkM2Mym9gS4WPpBYOhg9yarEaE3s2UTxerlAJDehuodZKaG//AKlViNcfgul4iInZxcQsSOhxsesFaHFJyfDh9dwhSbUVx4/Qr0UXhXhembXVQq300DnOFOyJrblrSW55C4XJJB5OzUtloni81S6ppaktdUUr2tc9osJWPGaN+XYCRe4CXKk1fXdvLqonbruKJFB4Ma7SSWvZ4Y6KGKqmjaWMYXmxIDA4izWNbY7Lku26lstHMQqKOsnoKmXji2MTxS5Q1zoycpDgNVwSO49FplSavqroiNVO2m83Ax1hrDRZX8YIePzasuXNkttvmv0WWyXP5sJmmxiVjauZjjSmQSBseZrDKbRAFpGQbbkX1bVvtKK+XD5MNax5AkqmRybOW2xuDq6OZTKmrpJ8AjPRt8yiRaXTKtfh1DVSxuLJGMu1wtqNxv1LE0qxKWhwt87HlkojhOcWuCXMDjrBGwnm50uMHK3V2LOaV+iKVFI02CYhXsimdiDopXZHcW2JhjY02JbY63Otzk7V+qioqdI6uenhndTwU2Rsj2NaXyyPGbK0uBDWgWvq29eq2z6rrvIz9CsRS2E1tRg9YKKol49ksbpIJXNDX3aeWx1tTtRve397CpVJRyloyuSWLYvWy4j4HTPgYBTCe8rHO88sIuCN47ivnX1mLYGwzv8ABKiJgLpGMa9j8o2lpJI1DXz7NhWHi+Nw6P40ZZ3FrDQhlw1zuUZbgWaCdjT3LJxPhDp8QikipGyzzvaWMa2J4ALhYFxcByRe/wCm0asj+W0bqy4f2Z8y1vKzvz/oq8MxBmLQxzMvkkaHC+0X5j0jZ2LJU3RYHVYbh0FNBKyKdoaHPcMwZc3ky8xIubXFjbmvca3HaSt0VhdVx1sk/FWdJFM1mWRtwHWIALNt9W5J2ak7J8dBrm0rteZbIprTjFn0GGy1ELzG+0Ja4AEtDpGA7QR8FxC+MOBYhViOZ9e6OQlrnRNiYYmtNi5gB1uNtWYnaoVP5czdiXPWyVzdTY2yCqipC12eSN8gcLZQG6iDrvfsWxUJjOGSzYtA1tVKwvhlc1wbHeJoIuxt2kEHbruVstNq6fA6OIxSOMokhZmIbeU7DcWsMxGu1tvMpdNPKk95Ge2ZvgVKKLxjDMQwqCSrFe58sTTK+MxM4pzWjM5rRa41A2N7m3MTcbep0obT4d4eW6uJbIGk+c4DK2/pOAuodN6Wd+BO0Wt9Deoo+PA8SniE5r3NqSM4iEbOJadvF2te3NmvfrWww3SB2NYa6qAyScVLcDzJGBwNr82Ztx0WUOnbVO4Kd9GrFAihcDoMQ0jpYp3V74XOb+zayNhBtcB8h2uLtthYAW1LOxmsqX1FJQMqOKc+J0ks+RuaQssLMaeS0nWTuHVrs6Wtrr14EbTS9vxlYi0WG4JVYdK1xrnzQ2OaOWNhdfzS2Rtrdx2d29S5JLc7jE78AiIqkhERABERAETh/jYvTZ/cK2UTh/jYvTZ/cK2XL/53Zl5iqW4IiLqDSB4Qp3aOTw18e10M1M89JBfEex2Y/QAVLorg3uNQwU5FnCPl9D38p/8AU49y2Nbh8eJNDJWNe0EOAcLgEbD1rITZVLwUfzoKVO0nI5poXgNFUQmGpLmVUDnslZ4RLHsccpDQ8DLa2sBVOitFQQPqHUTszszY5ncZJJraLtGZ5IOpx1jq5ln4lo1S4w7PNTxSPtbM5ovYbBfaQsyioY8OYI4mMjYNjWNDQN+oK9Srnvq9eHAiFPLbRafcmOD/AOFiv+4VH4L9M8uu/wBvH3ypKTD46DjOLY1nGPMj8otne7a47yUGHxiXj8jeNycXntysl75b7r61V1E5N80CptRS5MlqipZQ45mkcGNfQ5WucQA5wkJIBOq9hey+mn83gnufOfFxVcbpHDzWkEZurX9Y3qhxLB4MYAbPDHKBsztBtfba+xfeamZUMMb2tcwjKWuAII3EHUQjaK8XyJyOzRK8IOOwe587RLG50rQ2MNcCX3IuRY7ALm/Qmm/kaX1UP2o1t4dD6KnDw2lhGcZXcga2naL7tQ1dCz6rDoq2IwyMa6IgAscLggWI1dBA7lKnGOW3B3/ghwlJO/FWP1QeKi9Bv9goJmFUrsSroazMx0jmSwO46SMSNcOWBlc0Ehw59e3cuhsYIwANQAsOgLExLBoMZaGzxRygaxnaDl6jtHYq055W+pacM1uhocKwjDaSraIXl1UxjnAcfLJlaeS64c4t87Ydeu6qlhYZgsGDAiCGOIHbkaBm3XO0rNVZyzPe35loxsv8JBvl8/7f/wDUKvtZY/ufEJePyN47Jxee3KyXvlvuvrWQics1vIiEct/MltPax1O2kj410MMtQ2OaRhylrLE2z+YCRt6N11odNcFw/CaOVzHuMrgBGDUyvzOJFzkLyHAC5OrmXQaujZXsdHIxr2O2tcAQewrWQaG0NMHhtLCM4yu5A1g7Rfdq2JtOqopb9OXEXOm5X3a+hpOEHyJL6FP9uNWUXwW9QXwq8Nir4jDJG18RABY4XaQ0gt1dBA7lkAWS3K8VHq/W3+DFG0nLovS/+kljVQ2ixehfI4MY6Cdoc42Ga4NrnVzjvC/fCG8SU1OQQQaqnII2EF2ogqhxDC4cWaGTRMlaDcB7Q6x3i+wr+S4TDPGyJ0bDHHlyNI1MyfAsOa3MrKok4vkVcG8y5mNpT8Srfm8/2HKZqsPfiej7I4wS/wAGheABcniy15AHOSGq2ngbVNcx4DmOBa5p2OaRYg9BBX8pqZtGxsbGhrGgNa0bGgbABuURqZUvO4Sp5m/KxF4bhGE19O2o4xwblBdesmGQ21h37TUQttSQU0GGy+CeIdDM9pu43uHX+Hytt9RWXPofQ1LzI6kgLybkmMazzkjYT1raPp2vYWFoyFuUttqy2ta26ytKpfi/qEYW4I02g3k6i9S1fPSGLD8WkZTVTo+NAzxgvLHAE+a8EEXLdl9eXZqW8paVlExscbQ1jRZrRqDRuAXwxLB4MYAbPDHKBsztBy9ROzsVM6zuWv0Jy/JlIyrp2aOVdAyiqJXPlmDJYDMZG8Sbl7y0k5S0C4PXuKv1rsM0epsGJMEEcZOolrQCRuzbbLYqak1KwQjluEREoYEREAEREARFC4MljJNgHtJJ5tYVf4fF/EZ7Q/VRS/i87h8U6KaSuZozylt4fF/EZ7Q/VPD4v4jPaH6qJRaf1GXhRbasuop2z3yua622xBt3L6LRaLbJetv4rerp0KjqU1N8RsXdXCIicWCIiACIiACIiACIiACIiACIiACIiACIiACIiACIiACIiACIiACIiACIiACIiACI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7F7F7F"/>
                </a:solidFill>
                <a:latin typeface="Calibri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F7F7F"/>
                </a:solidFill>
                <a:latin typeface="Calibri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3" name="Picture 32" descr="http://4.bp.blogspot.com/_trQ8KUd2e6c/SPTwkTCk9ZI/AAAAAAAAAAM/WzZwG-4NjKc/S1600-R/scale+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58" y="5036877"/>
            <a:ext cx="18002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4" descr="http://www.morgenthaler.com/wp-content/uploads/Morgenthal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8" y="2623614"/>
            <a:ext cx="20923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6" descr="http://www.aquionenergy.com/sites/default/files/atv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371342"/>
            <a:ext cx="18700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8" descr="http://www.breakthroughgreaterboston.org/images/SF13%20Sponsor%20Logos/Highland%20Capital%20Partner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5336"/>
            <a:ext cx="2597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0" descr="http://www.topicapharma.com/wp-content/uploads/2013/07/prospect-venture-partne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49717"/>
            <a:ext cx="2362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Placeholder 40"/>
          <p:cNvSpPr txBox="1">
            <a:spLocks/>
          </p:cNvSpPr>
          <p:nvPr/>
        </p:nvSpPr>
        <p:spPr bwMode="auto">
          <a:xfrm>
            <a:off x="0" y="6299698"/>
            <a:ext cx="87995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7F7F7F"/>
                </a:solidFill>
                <a:latin typeface="Calibri"/>
              </a:defRPr>
            </a:lvl1pPr>
            <a:lvl2pPr marL="5715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F7F7F"/>
                </a:solidFill>
                <a:latin typeface="Calibri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/>
              </a:defRPr>
            </a:lvl3pPr>
            <a:lvl4pPr marL="120015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/>
              </a:defRPr>
            </a:lvl4pPr>
            <a:lvl5pPr marL="1600200" indent="-28575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5pPr>
            <a:lvl6pPr marL="205740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6pPr>
            <a:lvl7pPr marL="251460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7pPr>
            <a:lvl8pPr marL="297180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8pPr>
            <a:lvl9pPr marL="342900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/>
              </a:defRPr>
            </a:lvl9pPr>
          </a:lstStyle>
          <a:p>
            <a:pPr>
              <a:buClr>
                <a:srgbClr val="B45A00"/>
              </a:buClr>
              <a:buFont typeface="Arial" charset="0"/>
              <a:buNone/>
            </a:pPr>
            <a:r>
              <a:rPr lang="en-US" altLang="en-US" sz="1000" i="1" dirty="0">
                <a:solidFill>
                  <a:srgbClr val="000000"/>
                </a:solidFill>
                <a:latin typeface="Arial"/>
                <a:ea typeface="Arial"/>
              </a:rPr>
              <a:t>Source: CNN, Xconomy</a:t>
            </a:r>
          </a:p>
        </p:txBody>
      </p:sp>
      <p:pic>
        <p:nvPicPr>
          <p:cNvPr id="1026" name="Picture 2" descr="http://www.splitrock.com/media/image/1/splitrock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975408"/>
            <a:ext cx="17145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kerbio.com/images/quakerbio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3774437"/>
            <a:ext cx="1371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77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handful VC’s that were able to raise new funds, there appears to have been a renewed interest in Series A financings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libri"/>
              </a:rPr>
              <a:t>CVC = Crossover investors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alibri"/>
              </a:rPr>
              <a:t>Source: Silicon Valley Bank Trends in Healthcare Investments and Exits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2"/>
          <p:cNvGraphicFramePr/>
          <p:nvPr>
            <p:extLst/>
          </p:nvPr>
        </p:nvGraphicFramePr>
        <p:xfrm>
          <a:off x="4576524" y="1246861"/>
          <a:ext cx="4462431" cy="394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302009" y="5201749"/>
          <a:ext cx="4275346" cy="55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4891">
                <a:tc>
                  <a:txBody>
                    <a:bodyPr/>
                    <a:lstStyle/>
                    <a:p>
                      <a:pPr algn="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Total Series</a:t>
                      </a:r>
                      <a:br>
                        <a:rPr lang="en-US" sz="95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 A ($M)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dirty="0">
                          <a:solidFill>
                            <a:srgbClr val="FFFFFF"/>
                          </a:solidFill>
                        </a:rPr>
                        <a:t>$776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dirty="0">
                          <a:solidFill>
                            <a:srgbClr val="FFFFFF"/>
                          </a:solidFill>
                        </a:rPr>
                        <a:t>$1,102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dirty="0">
                          <a:solidFill>
                            <a:srgbClr val="FFFFFF"/>
                          </a:solidFill>
                        </a:rPr>
                        <a:t>$823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dirty="0">
                          <a:solidFill>
                            <a:srgbClr val="FFFFFF"/>
                          </a:solidFill>
                        </a:rPr>
                        <a:t>$1,871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950" b="1" dirty="0">
                          <a:solidFill>
                            <a:schemeClr val="tx1"/>
                          </a:solidFill>
                        </a:rPr>
                        <a:t>CVC* Deal</a:t>
                      </a:r>
                      <a:r>
                        <a:rPr lang="en-US" sz="950" b="1" baseline="0" dirty="0">
                          <a:solidFill>
                            <a:schemeClr val="tx1"/>
                          </a:solidFill>
                        </a:rPr>
                        <a:t> % / # </a:t>
                      </a:r>
                      <a:endParaRPr lang="en-US" sz="950" b="1" dirty="0">
                        <a:solidFill>
                          <a:schemeClr val="tx1"/>
                        </a:solidFill>
                      </a:endParaRP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22% / 17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29% / 17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27% / 22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29% / 28</a:t>
                      </a:r>
                    </a:p>
                  </a:txBody>
                  <a:tcPr marL="58690" marR="58690" marT="29345" marB="293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38409" y="1783265"/>
          <a:ext cx="372944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98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Investor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Deals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$ Raised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$1,300M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$736M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$713M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$376M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$742M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$586M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$705M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$630M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$236M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$143M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6" name="Picture 2" descr="http://assets.fiercemarkets.net/public/lifesciences/orbimed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6" y="2103661"/>
            <a:ext cx="1096577" cy="2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lderbio.com.php54-2.dfw1-2.websitetestlink.com/wp-content/uploads/2014/04/Novo_logo_cropped_75p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9" y="2444020"/>
            <a:ext cx="835570" cy="3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rtunedotcom.files.wordpress.com/2014/10/capture7.png?w=79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9" y="2797798"/>
            <a:ext cx="999732" cy="4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www.regonline.com/custImages/280000/289247/NewFolder/VER_Logo_2c_RG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5" y="3099464"/>
            <a:ext cx="1411179" cy="5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ontent.prnewswire.com/images/SF750073020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4" y="3556734"/>
            <a:ext cx="1705380" cy="3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1.squarespace.com/static/540b7d95e4b0e534644febd1/55de43cae4b0d012894953f3/56a8ec08c21b86924a952082/1453931648928/FidelityBioscienc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3" y="3918275"/>
            <a:ext cx="1213483" cy="4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venrock.com/wp-content/themes/venrock/img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6" y="4318917"/>
            <a:ext cx="1133796" cy="3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rchventure.com/images/archlogo_web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3" y="4676622"/>
            <a:ext cx="1371663" cy="2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kendallsq.org/wp-content/uploads/2015/07/MPM_logo_4.10.14._color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66" y="5021235"/>
            <a:ext cx="512917" cy="3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evcnetwork.org/main/wp-content/uploads/2009/07/Atlas-Venture-Logo-normal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6" y="5406388"/>
            <a:ext cx="1425947" cy="2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4330403" y="3073774"/>
            <a:ext cx="1080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Deals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2599" y="1162050"/>
            <a:ext cx="380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accent5"/>
                </a:solidFill>
                <a:ea typeface="Calibri"/>
              </a:rPr>
              <a:t>U.S. Company Formation: Deals and Investments in Series A Biopharma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805" y="1162050"/>
            <a:ext cx="376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5"/>
                </a:solidFill>
                <a:latin typeface="Calibri"/>
                <a:ea typeface="Calibri"/>
              </a:rPr>
              <a:t>Most Active New VC Investors in Biopharma 2014-15</a:t>
            </a:r>
            <a:endParaRPr lang="en-US" sz="1400" dirty="0">
              <a:solidFill>
                <a:schemeClr val="accent5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8314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in 1H 2016, we observe a continuation of this trend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434587"/>
              </p:ext>
            </p:extLst>
          </p:nvPr>
        </p:nvGraphicFramePr>
        <p:xfrm>
          <a:off x="1043940" y="4608850"/>
          <a:ext cx="70307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64">
                  <a:extLst>
                    <a:ext uri="{9D8B030D-6E8A-4147-A177-3AD203B41FA5}">
                      <a16:colId xmlns:a16="http://schemas.microsoft.com/office/drawing/2014/main" xmlns="" val="241492079"/>
                    </a:ext>
                  </a:extLst>
                </a:gridCol>
                <a:gridCol w="1818052">
                  <a:extLst>
                    <a:ext uri="{9D8B030D-6E8A-4147-A177-3AD203B41FA5}">
                      <a16:colId xmlns:a16="http://schemas.microsoft.com/office/drawing/2014/main" xmlns="" val="2014752312"/>
                    </a:ext>
                  </a:extLst>
                </a:gridCol>
                <a:gridCol w="1818052">
                  <a:extLst>
                    <a:ext uri="{9D8B030D-6E8A-4147-A177-3AD203B41FA5}">
                      <a16:colId xmlns:a16="http://schemas.microsoft.com/office/drawing/2014/main" xmlns="" val="2497100688"/>
                    </a:ext>
                  </a:extLst>
                </a:gridCol>
                <a:gridCol w="1818052">
                  <a:extLst>
                    <a:ext uri="{9D8B030D-6E8A-4147-A177-3AD203B41FA5}">
                      <a16:colId xmlns:a16="http://schemas.microsoft.com/office/drawing/2014/main" xmlns="" val="4246414412"/>
                    </a:ext>
                  </a:extLst>
                </a:gridCol>
              </a:tblGrid>
              <a:tr h="401053">
                <a:tc>
                  <a:txBody>
                    <a:bodyPr/>
                    <a:lstStyle/>
                    <a:p>
                      <a:r>
                        <a:rPr lang="en-US" sz="1200" dirty="0"/>
                        <a:t>Series 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1H 2015</a:t>
                      </a:r>
                    </a:p>
                    <a:p>
                      <a:r>
                        <a:rPr lang="en-US" sz="1200" dirty="0"/>
                        <a:t>(Q1+Q2)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1H 2016</a:t>
                      </a:r>
                    </a:p>
                    <a:p>
                      <a:r>
                        <a:rPr lang="en-US" sz="1200" dirty="0"/>
                        <a:t>(Q1+Q2)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Change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80091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r>
                        <a:rPr lang="en-US" sz="1200" dirty="0"/>
                        <a:t>Total 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$899M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$985.1M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+9.5%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45066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r>
                        <a:rPr lang="en-US" sz="1200" dirty="0"/>
                        <a:t>Deals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-9.1%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509180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r>
                        <a:rPr lang="en-US" sz="1200" dirty="0"/>
                        <a:t>Median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+46.7%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1474829"/>
                  </a:ext>
                </a:extLst>
              </a:tr>
              <a:tr h="401053">
                <a:tc>
                  <a:txBody>
                    <a:bodyPr/>
                    <a:lstStyle/>
                    <a:p>
                      <a:r>
                        <a:rPr lang="en-US" sz="1200" dirty="0"/>
                        <a:t>Clinical Stage</a:t>
                      </a:r>
                    </a:p>
                    <a:p>
                      <a:r>
                        <a:rPr lang="en-US" sz="1200" dirty="0"/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5621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BioWorld</a:t>
            </a:r>
          </a:p>
        </p:txBody>
      </p:sp>
      <p:graphicFrame>
        <p:nvGraphicFramePr>
          <p:cNvPr id="6" name="Chart 2"/>
          <p:cNvGraphicFramePr/>
          <p:nvPr>
            <p:extLst>
              <p:ext uri="{D42A27DB-BD31-4B8C-83A1-F6EECF244321}">
                <p14:modId xmlns:p14="http://schemas.microsoft.com/office/powerpoint/2010/main" val="2937617640"/>
              </p:ext>
            </p:extLst>
          </p:nvPr>
        </p:nvGraphicFramePr>
        <p:xfrm>
          <a:off x="2413000" y="1726071"/>
          <a:ext cx="4292600" cy="284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5922" y="1202851"/>
            <a:ext cx="380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accent5"/>
                </a:solidFill>
                <a:ea typeface="Calibri"/>
              </a:rPr>
              <a:t>Amount Raised and Median Deal Value in Series A First Half 2016 vs First Half 2015</a:t>
            </a:r>
          </a:p>
        </p:txBody>
      </p:sp>
    </p:spTree>
    <p:extLst>
      <p:ext uri="{BB962C8B-B14F-4D97-AF65-F5344CB8AC3E}">
        <p14:creationId xmlns:p14="http://schemas.microsoft.com/office/powerpoint/2010/main" val="13473133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45540" y="4893945"/>
          <a:ext cx="4864100" cy="12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195511" y="3222015"/>
          <a:ext cx="4819209" cy="15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88881" y="2676220"/>
          <a:ext cx="5584231" cy="377952"/>
        </p:xfrm>
        <a:graphic>
          <a:graphicData uri="http://schemas.openxmlformats.org/drawingml/2006/table">
            <a:tbl>
              <a:tblPr/>
              <a:tblGrid>
                <a:gridCol w="144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Total Series A ($M)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$776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$1,102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$823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$1,871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CVC Deals % / #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22% / 17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 / 17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27% / 22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29% / 28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030384" y="1617140"/>
          <a:ext cx="4990206" cy="11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Biopharma has clearly emerged as the key focus area for healthcare investors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121400" y="1638709"/>
            <a:ext cx="2804593" cy="4860925"/>
          </a:xfrm>
        </p:spPr>
        <p:txBody>
          <a:bodyPr/>
          <a:lstStyle/>
          <a:p>
            <a:pPr marL="169863" lvl="0" indent="-169863">
              <a:spcBef>
                <a:spcPts val="300"/>
              </a:spcBef>
            </a:pPr>
            <a:r>
              <a:rPr lang="en-US" sz="1400" dirty="0"/>
              <a:t>Biopharma Series A investment amounts skyrocketed, fueled by considerably larger deal sizes 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36% of deals raised at least $20 million. </a:t>
            </a:r>
          </a:p>
          <a:p>
            <a:pPr marL="169863" lvl="0" indent="-169863">
              <a:spcBef>
                <a:spcPts val="300"/>
              </a:spcBef>
            </a:pPr>
            <a:endParaRPr lang="en-US" sz="1400" dirty="0"/>
          </a:p>
          <a:p>
            <a:pPr marL="169863" lvl="0" indent="-169863">
              <a:spcBef>
                <a:spcPts val="300"/>
              </a:spcBef>
            </a:pPr>
            <a:endParaRPr lang="en-US" sz="1400" dirty="0"/>
          </a:p>
          <a:p>
            <a:pPr marL="169863" lvl="0" indent="-169863">
              <a:spcBef>
                <a:spcPts val="300"/>
              </a:spcBef>
            </a:pPr>
            <a:r>
              <a:rPr lang="en-US" sz="1400" dirty="0"/>
              <a:t>Declining investor interest in devices led to a drop in new company formations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The majority of Series A rounds were less than $5 million</a:t>
            </a:r>
            <a:endParaRPr lang="en-US" sz="1400" dirty="0"/>
          </a:p>
          <a:p>
            <a:pPr marL="169863" indent="-169863">
              <a:spcBef>
                <a:spcPts val="300"/>
              </a:spcBef>
            </a:pPr>
            <a:endParaRPr lang="en-US" sz="1400" dirty="0"/>
          </a:p>
          <a:p>
            <a:pPr marL="169863" indent="-169863">
              <a:spcBef>
                <a:spcPts val="300"/>
              </a:spcBef>
            </a:pPr>
            <a:endParaRPr lang="en-US" sz="1400" dirty="0"/>
          </a:p>
          <a:p>
            <a:pPr marL="169863" indent="-169863">
              <a:spcBef>
                <a:spcPts val="300"/>
              </a:spcBef>
            </a:pPr>
            <a:endParaRPr lang="en-US" sz="1400" dirty="0"/>
          </a:p>
          <a:p>
            <a:pPr marL="169863" indent="-169863">
              <a:spcBef>
                <a:spcPts val="300"/>
              </a:spcBef>
            </a:pPr>
            <a:r>
              <a:rPr lang="en-US" sz="1400" dirty="0"/>
              <a:t>Dx/tools faced challenges, including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Commercial reimbursement issues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Regulatory uncertainty 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Difficulty protecting IP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libri"/>
              </a:rPr>
              <a:t>Source: Silicon Valley Bank Trends in Healthcare Investments and Exits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69900" y="1567230"/>
            <a:ext cx="889000" cy="318275"/>
            <a:chOff x="419100" y="1759687"/>
            <a:chExt cx="889000" cy="318275"/>
          </a:xfrm>
        </p:grpSpPr>
        <p:sp>
          <p:nvSpPr>
            <p:cNvPr id="31" name="Round Diagonal Corner Rectangle 30"/>
            <p:cNvSpPr/>
            <p:nvPr/>
          </p:nvSpPr>
          <p:spPr bwMode="auto">
            <a:xfrm flipH="1">
              <a:off x="419100" y="1759687"/>
              <a:ext cx="889000" cy="278663"/>
            </a:xfrm>
            <a:prstGeom prst="round2DiagRect">
              <a:avLst>
                <a:gd name="adj1" fmla="val 34897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25538" y="1817438"/>
              <a:ext cx="874095" cy="2605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98438" indent="-198438" algn="l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30213" indent="-2206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8650" indent="-1905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rgbClr val="000000"/>
                  </a:solidFill>
                </a:rPr>
                <a:t>BioPharma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10092" y="1583748"/>
            <a:ext cx="0" cy="4761873"/>
          </a:xfrm>
          <a:prstGeom prst="line">
            <a:avLst/>
          </a:prstGeom>
          <a:ln w="12700" cmpd="sng">
            <a:solidFill>
              <a:srgbClr val="80808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57201" y="1168609"/>
            <a:ext cx="8048819" cy="364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0213" indent="-2206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728154" y="1567230"/>
          <a:ext cx="4144960" cy="258901"/>
        </p:xfrm>
        <a:graphic>
          <a:graphicData uri="http://schemas.openxmlformats.org/drawingml/2006/table">
            <a:tbl>
              <a:tblPr/>
              <a:tblGrid>
                <a:gridCol w="103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2012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2013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2014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2015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8633" y="1188876"/>
            <a:ext cx="4976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5"/>
                </a:solidFill>
                <a:latin typeface="Calibri"/>
                <a:cs typeface="Calibri"/>
              </a:rPr>
              <a:t>U.S. Company Formation: Deals and Investments in Series A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288881" y="4284880"/>
          <a:ext cx="5584231" cy="377952"/>
        </p:xfrm>
        <a:graphic>
          <a:graphicData uri="http://schemas.openxmlformats.org/drawingml/2006/table">
            <a:tbl>
              <a:tblPr/>
              <a:tblGrid>
                <a:gridCol w="144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Total Series A ($M)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$212 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$215 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$327 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$96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CVC Deals % / #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 /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 /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 /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 /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69900" y="3180080"/>
            <a:ext cx="889000" cy="318275"/>
            <a:chOff x="419100" y="3297227"/>
            <a:chExt cx="889000" cy="318275"/>
          </a:xfrm>
        </p:grpSpPr>
        <p:sp>
          <p:nvSpPr>
            <p:cNvPr id="32" name="Round Diagonal Corner Rectangle 31"/>
            <p:cNvSpPr/>
            <p:nvPr/>
          </p:nvSpPr>
          <p:spPr bwMode="auto">
            <a:xfrm flipH="1">
              <a:off x="419100" y="3297227"/>
              <a:ext cx="889000" cy="278663"/>
            </a:xfrm>
            <a:prstGeom prst="round2DiagRect">
              <a:avLst>
                <a:gd name="adj1" fmla="val 34897"/>
                <a:gd name="adj2" fmla="val 0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425538" y="3354978"/>
              <a:ext cx="874095" cy="2605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98438" indent="-198438" algn="l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30213" indent="-2206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8650" indent="-1905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rgbClr val="000000"/>
                  </a:solidFill>
                </a:rPr>
                <a:t>Device</a:t>
              </a: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288881" y="5895240"/>
          <a:ext cx="5584231" cy="377952"/>
        </p:xfrm>
        <a:graphic>
          <a:graphicData uri="http://schemas.openxmlformats.org/drawingml/2006/table">
            <a:tbl>
              <a:tblPr/>
              <a:tblGrid>
                <a:gridCol w="144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Total Series A ($M)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$331 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$257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$354 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$165</a:t>
                      </a:r>
                    </a:p>
                  </a:txBody>
                  <a:tcPr marL="4698" marR="4698" marT="46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CVC Deals % / #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 /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 /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 /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 /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69900" y="4801591"/>
            <a:ext cx="889000" cy="318275"/>
            <a:chOff x="419100" y="4805987"/>
            <a:chExt cx="889000" cy="318275"/>
          </a:xfrm>
        </p:grpSpPr>
        <p:sp>
          <p:nvSpPr>
            <p:cNvPr id="36" name="Round Diagonal Corner Rectangle 35"/>
            <p:cNvSpPr/>
            <p:nvPr/>
          </p:nvSpPr>
          <p:spPr bwMode="auto">
            <a:xfrm flipH="1">
              <a:off x="419100" y="4805987"/>
              <a:ext cx="889000" cy="278663"/>
            </a:xfrm>
            <a:prstGeom prst="round2DiagRect">
              <a:avLst>
                <a:gd name="adj1" fmla="val 34897"/>
                <a:gd name="adj2" fmla="val 0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25538" y="4863738"/>
              <a:ext cx="874095" cy="2605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98438" indent="-198438" algn="l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30213" indent="-2206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8650" indent="-1905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rgbClr val="000000"/>
                  </a:solidFill>
                </a:rPr>
                <a:t>DX/Tools</a:t>
              </a: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728154" y="3180080"/>
          <a:ext cx="4144960" cy="258901"/>
        </p:xfrm>
        <a:graphic>
          <a:graphicData uri="http://schemas.openxmlformats.org/drawingml/2006/table">
            <a:tbl>
              <a:tblPr/>
              <a:tblGrid>
                <a:gridCol w="103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2012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2013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2014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2015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1728154" y="4790440"/>
          <a:ext cx="4144960" cy="258901"/>
        </p:xfrm>
        <a:graphic>
          <a:graphicData uri="http://schemas.openxmlformats.org/drawingml/2006/table">
            <a:tbl>
              <a:tblPr/>
              <a:tblGrid>
                <a:gridCol w="103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2012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2013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2014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2015</a:t>
                      </a:r>
                    </a:p>
                  </a:txBody>
                  <a:tcPr marL="4698" marR="4698" marT="4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41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At the early stages, families have stepped in to fill the void left by fewer VCs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5" t="22839" r="72974" b="65838"/>
          <a:stretch/>
        </p:blipFill>
        <p:spPr>
          <a:xfrm>
            <a:off x="5909698" y="1361440"/>
            <a:ext cx="2818377" cy="74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26" t="14221" r="62229" b="78532"/>
          <a:stretch/>
        </p:blipFill>
        <p:spPr>
          <a:xfrm>
            <a:off x="3611254" y="2315188"/>
            <a:ext cx="3663218" cy="70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402" t="14039" r="40829" b="77175"/>
          <a:stretch/>
        </p:blipFill>
        <p:spPr>
          <a:xfrm>
            <a:off x="561647" y="4534098"/>
            <a:ext cx="2790060" cy="697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792" t="9873" r="73744" b="77084"/>
          <a:stretch/>
        </p:blipFill>
        <p:spPr>
          <a:xfrm>
            <a:off x="4165391" y="3291913"/>
            <a:ext cx="1640559" cy="1049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7" y="4690524"/>
            <a:ext cx="2793096" cy="610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1" y="3446677"/>
            <a:ext cx="2692480" cy="74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1023" t="31522" r="60904" b="52989"/>
          <a:stretch/>
        </p:blipFill>
        <p:spPr>
          <a:xfrm>
            <a:off x="847727" y="5486400"/>
            <a:ext cx="2272557" cy="705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" y="2417265"/>
            <a:ext cx="1334003" cy="805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5214"/>
          <a:stretch/>
        </p:blipFill>
        <p:spPr>
          <a:xfrm>
            <a:off x="4471067" y="5652763"/>
            <a:ext cx="3089673" cy="688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70737" t="64130" r="21620" b="24185"/>
          <a:stretch/>
        </p:blipFill>
        <p:spPr>
          <a:xfrm>
            <a:off x="7118141" y="4380916"/>
            <a:ext cx="1167305" cy="1003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" y="1946981"/>
            <a:ext cx="3160486" cy="28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9ECF0"/>
              </a:clrFrom>
              <a:clrTo>
                <a:srgbClr val="E9ECF0">
                  <a:alpha val="0"/>
                </a:srgbClr>
              </a:clrTo>
            </a:clrChange>
          </a:blip>
          <a:srcRect l="15049" t="36616" r="68600" b="54072"/>
          <a:stretch/>
        </p:blipFill>
        <p:spPr>
          <a:xfrm>
            <a:off x="6439033" y="3275592"/>
            <a:ext cx="2316115" cy="879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white">
          <a:xfrm>
            <a:off x="7597091" y="0"/>
            <a:ext cx="1546908" cy="3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r="8940000" sx="101000" sy="101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/>
              </a:rPr>
              <a:t>Alternative Financing: Family Offices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7317" y="1355390"/>
            <a:ext cx="1771505" cy="8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7DB4C"/>
      </a:accent1>
      <a:accent2>
        <a:srgbClr val="85AD52"/>
      </a:accent2>
      <a:accent3>
        <a:srgbClr val="9ACCCD"/>
      </a:accent3>
      <a:accent4>
        <a:srgbClr val="339A99"/>
      </a:accent4>
      <a:accent5>
        <a:srgbClr val="B45A00"/>
      </a:accent5>
      <a:accent6>
        <a:srgbClr val="F4BB2E"/>
      </a:accent6>
      <a:hlink>
        <a:srgbClr val="339A99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7DB4C"/>
      </a:accent1>
      <a:accent2>
        <a:srgbClr val="85AD52"/>
      </a:accent2>
      <a:accent3>
        <a:srgbClr val="9ACCCD"/>
      </a:accent3>
      <a:accent4>
        <a:srgbClr val="339A99"/>
      </a:accent4>
      <a:accent5>
        <a:srgbClr val="B45A00"/>
      </a:accent5>
      <a:accent6>
        <a:srgbClr val="F4BB2E"/>
      </a:accent6>
      <a:hlink>
        <a:srgbClr val="339A99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7DB4C"/>
      </a:accent1>
      <a:accent2>
        <a:srgbClr val="85AD52"/>
      </a:accent2>
      <a:accent3>
        <a:srgbClr val="9ACCCD"/>
      </a:accent3>
      <a:accent4>
        <a:srgbClr val="339A99"/>
      </a:accent4>
      <a:accent5>
        <a:srgbClr val="B45A00"/>
      </a:accent5>
      <a:accent6>
        <a:srgbClr val="F4BB2E"/>
      </a:accent6>
      <a:hlink>
        <a:srgbClr val="339A99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BF70182958E418656C5E95370FAA3" ma:contentTypeVersion="3" ma:contentTypeDescription="Create a new document." ma:contentTypeScope="" ma:versionID="34f3596015582378eb06fff75291b738">
  <xsd:schema xmlns:xsd="http://www.w3.org/2001/XMLSchema" xmlns:xs="http://www.w3.org/2001/XMLSchema" xmlns:p="http://schemas.microsoft.com/office/2006/metadata/properties" xmlns:ns2="8104af0c-02ef-42cb-a7d0-48945a8442fe" xmlns:ns3="14345ef6-e0fc-47dc-bc52-a8b5ddc7b41f" targetNamespace="http://schemas.microsoft.com/office/2006/metadata/properties" ma:root="true" ma:fieldsID="2b0ec55fcb1584c5c04cc5929f748597" ns2:_="" ns3:_="">
    <xsd:import namespace="8104af0c-02ef-42cb-a7d0-48945a8442fe"/>
    <xsd:import namespace="14345ef6-e0fc-47dc-bc52-a8b5ddc7b4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TaxKeywordTaxHTField" minOccurs="0"/>
                <xsd:element ref="ns3:TaxCatchAll" minOccurs="0"/>
                <xsd:element ref="ns3:TaxCatchAllLabel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4af0c-02ef-42cb-a7d0-48945a8442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45ef6-e0fc-47dc-bc52-a8b5ddc7b41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10ab558-0f3a-4d95-ba4e-b139224a3a5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e835615-cdab-4c2f-b310-ff2fc28a7073}" ma:internalName="TaxCatchAll" ma:showField="CatchAllData" ma:web="14345ef6-e0fc-47dc-bc52-a8b5ddc7b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e835615-cdab-4c2f-b310-ff2fc28a7073}" ma:internalName="TaxCatchAllLabel" ma:readOnly="true" ma:showField="CatchAllDataLabel" ma:web="14345ef6-e0fc-47dc-bc52-a8b5ddc7b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345ef6-e0fc-47dc-bc52-a8b5ddc7b41f"/>
    <TaxKeywordTaxHTField xmlns="14345ef6-e0fc-47dc-bc52-a8b5ddc7b41f">
      <Terms xmlns="http://schemas.microsoft.com/office/infopath/2007/PartnerControls"/>
    </TaxKeywordTaxHTField>
    <SharedWithUsers xmlns="8104af0c-02ef-42cb-a7d0-48945a8442fe">
      <UserInfo>
        <DisplayName>Sara Fried</DisplayName>
        <AccountId>38</AccountId>
        <AccountType/>
      </UserInfo>
      <UserInfo>
        <DisplayName>Chris Ehrlich</DisplayName>
        <AccountId>24</AccountId>
        <AccountType/>
      </UserInfo>
      <UserInfo>
        <DisplayName>Chris Baird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300BF1-0A59-4E28-856C-D25341EA9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4af0c-02ef-42cb-a7d0-48945a8442fe"/>
    <ds:schemaRef ds:uri="14345ef6-e0fc-47dc-bc52-a8b5ddc7b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B4856E-E22E-4194-89A4-2CA3856C8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3B499-3037-41A0-8143-30C051C9930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14345ef6-e0fc-47dc-bc52-a8b5ddc7b41f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04af0c-02ef-42cb-a7d0-48945a8442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113323</TotalTime>
  <Words>1830</Words>
  <Application>Microsoft Office PowerPoint</Application>
  <PresentationFormat>On-screen Show (4:3)</PresentationFormat>
  <Paragraphs>493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Lucida Sans Unicode</vt:lpstr>
      <vt:lpstr>Osaka</vt:lpstr>
      <vt:lpstr>Wingdings</vt:lpstr>
      <vt:lpstr>1_Blank Presentation</vt:lpstr>
      <vt:lpstr>2_Blank Presentation</vt:lpstr>
      <vt:lpstr>3_Blank Presentation</vt:lpstr>
      <vt:lpstr>Overview and Trends In the  BioPharma Financing Market  Biotech CEO Summit</vt:lpstr>
      <vt:lpstr>Executive Summary</vt:lpstr>
      <vt:lpstr>Over the past decade, the number of active biopharma venture capital firms has significantly declined</vt:lpstr>
      <vt:lpstr>In fact, many VC funds have changed their branding to distance themselves from the asset class</vt:lpstr>
      <vt:lpstr>…and quite a few have either shut down, merged  or significantly reduced their activities</vt:lpstr>
      <vt:lpstr>For the handful VC’s that were able to raise new funds, there appears to have been a renewed interest in Series A financings</vt:lpstr>
      <vt:lpstr>…and in 1H 2016, we observe a continuation of this trend</vt:lpstr>
      <vt:lpstr>Biopharma has clearly emerged as the key focus area for healthcare investors</vt:lpstr>
      <vt:lpstr>At the early stages, families have stepped in to fill the void left by fewer VCs</vt:lpstr>
      <vt:lpstr>With companies backed by families demonstrating some success</vt:lpstr>
      <vt:lpstr>“Crossover” investors played increasingly important role in 2013-5, but, even their activity has slowed recently</vt:lpstr>
      <vt:lpstr>Companies with crossover investors significantly outperformed on IPO’s</vt:lpstr>
      <vt:lpstr>2013-15 witnessed one of the most significant IPO bull-runs in recent history</vt:lpstr>
      <vt:lpstr>However, the 2015 class of IPOs have begun to struggle</vt:lpstr>
      <vt:lpstr>In fact, in Q1 2016, the US IPO market hit its lowest levels since 2008-9</vt:lpstr>
      <vt:lpstr>Resulting in only 17 Lifescience IPO’s in 2016</vt:lpstr>
      <vt:lpstr>What to expect in the second half of 2016 and beyond…</vt:lpstr>
    </vt:vector>
  </TitlesOfParts>
  <Company>Alicia  Ozyjowski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Meyerson;Jay Mohr</dc:creator>
  <cp:lastModifiedBy>Sara Jane Demy</cp:lastModifiedBy>
  <cp:revision>3562</cp:revision>
  <cp:lastPrinted>2016-01-20T14:27:01Z</cp:lastPrinted>
  <dcterms:created xsi:type="dcterms:W3CDTF">2010-06-24T21:38:31Z</dcterms:created>
  <dcterms:modified xsi:type="dcterms:W3CDTF">2016-07-12T18:56:44Z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0x01010081BBF70182958E418656C5E95370FAA3</vt:lpwstr>
  </property>
  <property fmtid="{D5CDD505-2E9C-101B-9397-08002B2CF9AE}" pid="3" name="TaxKeyword">
    <vt:lpwstr/>
  </property>
</Properties>
</file>